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97" r:id="rId1"/>
  </p:sldMasterIdLst>
  <p:notesMasterIdLst>
    <p:notesMasterId r:id="rId22"/>
  </p:notesMasterIdLst>
  <p:handoutMasterIdLst>
    <p:handoutMasterId r:id="rId23"/>
  </p:handoutMasterIdLst>
  <p:sldIdLst>
    <p:sldId id="386" r:id="rId2"/>
    <p:sldId id="439" r:id="rId3"/>
    <p:sldId id="440" r:id="rId4"/>
    <p:sldId id="445" r:id="rId5"/>
    <p:sldId id="437" r:id="rId6"/>
    <p:sldId id="443" r:id="rId7"/>
    <p:sldId id="446" r:id="rId8"/>
    <p:sldId id="436" r:id="rId9"/>
    <p:sldId id="438" r:id="rId10"/>
    <p:sldId id="447" r:id="rId11"/>
    <p:sldId id="453" r:id="rId12"/>
    <p:sldId id="448" r:id="rId13"/>
    <p:sldId id="450" r:id="rId14"/>
    <p:sldId id="449" r:id="rId15"/>
    <p:sldId id="405" r:id="rId16"/>
    <p:sldId id="406" r:id="rId17"/>
    <p:sldId id="403" r:id="rId18"/>
    <p:sldId id="451" r:id="rId19"/>
    <p:sldId id="454" r:id="rId20"/>
    <p:sldId id="452" r:id="rId21"/>
  </p:sldIdLst>
  <p:sldSz cx="12192000" cy="6858000"/>
  <p:notesSz cx="7010400" cy="9236075"/>
  <p:embeddedFontLst>
    <p:embeddedFont>
      <p:font typeface="SimSun" panose="02010600030101010101" pitchFamily="2" charset="-122"/>
      <p:regular r:id="rId24"/>
    </p:embeddedFont>
    <p:embeddedFont>
      <p:font typeface="Corbel" panose="020B0503020204020204" pitchFamily="34" charset="0"/>
      <p:regular r:id="rId25"/>
      <p:bold r:id="rId26"/>
      <p:italic r:id="rId27"/>
      <p:boldItalic r:id="rId28"/>
    </p:embeddedFont>
    <p:embeddedFont>
      <p:font typeface="Calibri" panose="020F0502020204030204" pitchFamily="34" charset="0"/>
      <p:regular r:id="rId29"/>
      <p:bold r:id="rId30"/>
      <p:italic r:id="rId31"/>
      <p:boldItalic r:id="rId32"/>
    </p:embeddedFont>
    <p:embeddedFont>
      <p:font typeface="Consolas" panose="020B0609020204030204" pitchFamily="49" charset="0"/>
      <p:regular r:id="rId33"/>
      <p:bold r:id="rId34"/>
      <p:italic r:id="rId35"/>
      <p:boldItalic r:id="rId36"/>
    </p:embeddedFont>
    <p:embeddedFont>
      <p:font typeface="ＭＳ Ｐゴシック" panose="020B0600070205080204" pitchFamily="34" charset="-128"/>
      <p:regular r:id="rId37"/>
    </p:embeddedFont>
    <p:embeddedFont>
      <p:font typeface="华文楷体" panose="020B0604020202020204" charset="-122"/>
      <p:regular r:id="rId3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386CF36-BFA9-4BB0-91B9-1B19D4CB6FFA}">
          <p14:sldIdLst>
            <p14:sldId id="386"/>
            <p14:sldId id="439"/>
            <p14:sldId id="440"/>
            <p14:sldId id="445"/>
            <p14:sldId id="437"/>
            <p14:sldId id="443"/>
            <p14:sldId id="446"/>
            <p14:sldId id="436"/>
            <p14:sldId id="438"/>
            <p14:sldId id="447"/>
            <p14:sldId id="453"/>
            <p14:sldId id="448"/>
            <p14:sldId id="450"/>
            <p14:sldId id="449"/>
            <p14:sldId id="405"/>
            <p14:sldId id="406"/>
            <p14:sldId id="403"/>
            <p14:sldId id="451"/>
            <p14:sldId id="454"/>
            <p14:sldId id="452"/>
          </p14:sldIdLst>
        </p14:section>
      </p14:sectionLst>
    </p:ext>
    <p:ext uri="{EFAFB233-063F-42B5-8137-9DF3F51BA10A}">
      <p15:sldGuideLst xmlns:p15="http://schemas.microsoft.com/office/powerpoint/2012/main">
        <p15:guide id="1" orient="horz" pos="1136">
          <p15:clr>
            <a:srgbClr val="A4A3A4"/>
          </p15:clr>
        </p15:guide>
        <p15:guide id="2" orient="horz" pos="4110">
          <p15:clr>
            <a:srgbClr val="A4A3A4"/>
          </p15:clr>
        </p15:guide>
        <p15:guide id="3" orient="horz" pos="151">
          <p15:clr>
            <a:srgbClr val="A4A3A4"/>
          </p15:clr>
        </p15:guide>
        <p15:guide id="4" orient="horz" pos="2449">
          <p15:clr>
            <a:srgbClr val="A4A3A4"/>
          </p15:clr>
        </p15:guide>
        <p15:guide id="5" orient="horz" pos="3566">
          <p15:clr>
            <a:srgbClr val="A4A3A4"/>
          </p15:clr>
        </p15:guide>
        <p15:guide id="6" orient="horz" pos="2545">
          <p15:clr>
            <a:srgbClr val="A4A3A4"/>
          </p15:clr>
        </p15:guide>
        <p15:guide id="7" orient="horz" pos="3845">
          <p15:clr>
            <a:srgbClr val="A4A3A4"/>
          </p15:clr>
        </p15:guide>
        <p15:guide id="8" pos="6625">
          <p15:clr>
            <a:srgbClr val="A4A3A4"/>
          </p15:clr>
        </p15:guide>
        <p15:guide id="9" pos="2588">
          <p15:clr>
            <a:srgbClr val="A4A3A4"/>
          </p15:clr>
        </p15:guide>
        <p15:guide id="10" pos="5091">
          <p15:clr>
            <a:srgbClr val="A4A3A4"/>
          </p15:clr>
        </p15:guide>
        <p15:guide id="11" pos="4969">
          <p15:clr>
            <a:srgbClr val="A4A3A4"/>
          </p15:clr>
        </p15:guide>
        <p15:guide id="12" pos="3779">
          <p15:clr>
            <a:srgbClr val="A4A3A4"/>
          </p15:clr>
        </p15:guide>
        <p15:guide id="13" pos="3901">
          <p15:clr>
            <a:srgbClr val="A4A3A4"/>
          </p15:clr>
        </p15:guide>
        <p15:guide id="14" pos="331">
          <p15:clr>
            <a:srgbClr val="A4A3A4"/>
          </p15:clr>
        </p15:guide>
        <p15:guide id="15" pos="2712">
          <p15:clr>
            <a:srgbClr val="A4A3A4"/>
          </p15:clr>
        </p15:guide>
        <p15:guide id="16" pos="3839">
          <p15:clr>
            <a:srgbClr val="A4A3A4"/>
          </p15:clr>
        </p15:guide>
        <p15:guide id="17" pos="3568">
          <p15:clr>
            <a:srgbClr val="A4A3A4"/>
          </p15:clr>
        </p15:guide>
        <p15:guide id="18" pos="4112">
          <p15:clr>
            <a:srgbClr val="A4A3A4"/>
          </p15:clr>
        </p15:guide>
        <p15:guide id="19" pos="7348">
          <p15:clr>
            <a:srgbClr val="A4A3A4"/>
          </p15:clr>
        </p15:guide>
      </p15:sldGuideLst>
    </p:ext>
    <p:ext uri="{2D200454-40CA-4A62-9FC3-DE9A4176ACB9}">
      <p15:notesGuideLst xmlns:p15="http://schemas.microsoft.com/office/powerpoint/2012/main">
        <p15:guide id="1" orient="horz" pos="2909" userDrawn="1">
          <p15:clr>
            <a:srgbClr val="A4A3A4"/>
          </p15:clr>
        </p15:guide>
        <p15:guide id="2" pos="220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99"/>
    <a:srgbClr val="FF9933"/>
    <a:srgbClr val="CC66FF"/>
    <a:srgbClr val="CC99FF"/>
    <a:srgbClr val="9100C4"/>
    <a:srgbClr val="9900CC"/>
    <a:srgbClr val="660066"/>
    <a:srgbClr val="993366"/>
    <a:srgbClr val="FFFF00"/>
    <a:srgbClr val="C075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41" autoAdjust="0"/>
    <p:restoredTop sz="65083" autoAdjust="0"/>
  </p:normalViewPr>
  <p:slideViewPr>
    <p:cSldViewPr snapToGrid="0" snapToObjects="1">
      <p:cViewPr varScale="1">
        <p:scale>
          <a:sx n="45" d="100"/>
          <a:sy n="45" d="100"/>
        </p:scale>
        <p:origin x="1000" y="56"/>
      </p:cViewPr>
      <p:guideLst>
        <p:guide orient="horz" pos="1136"/>
        <p:guide orient="horz" pos="4110"/>
        <p:guide orient="horz" pos="151"/>
        <p:guide orient="horz" pos="2449"/>
        <p:guide orient="horz" pos="3566"/>
        <p:guide orient="horz" pos="2545"/>
        <p:guide orient="horz" pos="3845"/>
        <p:guide pos="6625"/>
        <p:guide pos="2588"/>
        <p:guide pos="5091"/>
        <p:guide pos="4969"/>
        <p:guide pos="3779"/>
        <p:guide pos="3901"/>
        <p:guide pos="331"/>
        <p:guide pos="2712"/>
        <p:guide pos="3839"/>
        <p:guide pos="3568"/>
        <p:guide pos="4112"/>
        <p:guide pos="7348"/>
      </p:guideLst>
    </p:cSldViewPr>
  </p:slideViewPr>
  <p:notesTextViewPr>
    <p:cViewPr>
      <p:scale>
        <a:sx n="3" d="2"/>
        <a:sy n="3" d="2"/>
      </p:scale>
      <p:origin x="0" y="0"/>
    </p:cViewPr>
  </p:notesTextViewPr>
  <p:sorterViewPr>
    <p:cViewPr>
      <p:scale>
        <a:sx n="75" d="100"/>
        <a:sy n="75" d="100"/>
      </p:scale>
      <p:origin x="0" y="0"/>
    </p:cViewPr>
  </p:sorterViewPr>
  <p:notesViewPr>
    <p:cSldViewPr snapToGrid="0" snapToObjects="1">
      <p:cViewPr varScale="1">
        <p:scale>
          <a:sx n="64" d="100"/>
          <a:sy n="64" d="100"/>
        </p:scale>
        <p:origin x="-3414" y="-126"/>
      </p:cViewPr>
      <p:guideLst>
        <p:guide orient="horz" pos="2909"/>
        <p:guide pos="2207"/>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bwMode="auto">
          <a:xfrm>
            <a:off x="1" y="0"/>
            <a:ext cx="3037840" cy="461804"/>
          </a:xfrm>
          <a:prstGeom prst="rect">
            <a:avLst/>
          </a:prstGeom>
          <a:noFill/>
          <a:ln w="9525">
            <a:noFill/>
            <a:miter lim="800000"/>
            <a:headEnd/>
            <a:tailEnd/>
          </a:ln>
          <a:effectLst/>
        </p:spPr>
        <p:txBody>
          <a:bodyPr vert="horz" wrap="square" lIns="96588" tIns="48294" rIns="96588" bIns="48294" numCol="1" anchor="t" anchorCtr="0" compatLnSpc="1">
            <a:prstTxWarp prst="textNoShape">
              <a:avLst/>
            </a:prstTxWarp>
          </a:bodyPr>
          <a:lstStyle>
            <a:lvl1pPr>
              <a:spcBef>
                <a:spcPct val="0"/>
              </a:spcBef>
              <a:defRPr sz="1300"/>
            </a:lvl1pPr>
          </a:lstStyle>
          <a:p>
            <a:r>
              <a:rPr lang="en-US" sz="1200"/>
              <a:t>Neural Network Powered IAM </a:t>
            </a:r>
            <a:endParaRPr lang="en-US" sz="1200" dirty="0"/>
          </a:p>
        </p:txBody>
      </p:sp>
      <p:sp>
        <p:nvSpPr>
          <p:cNvPr id="79875" name="Rectangle 3"/>
          <p:cNvSpPr>
            <a:spLocks noGrp="1" noChangeArrowheads="1"/>
          </p:cNvSpPr>
          <p:nvPr>
            <p:ph type="dt" sz="quarter" idx="1"/>
          </p:nvPr>
        </p:nvSpPr>
        <p:spPr bwMode="auto">
          <a:xfrm>
            <a:off x="3970938" y="0"/>
            <a:ext cx="3037840" cy="461804"/>
          </a:xfrm>
          <a:prstGeom prst="rect">
            <a:avLst/>
          </a:prstGeom>
          <a:noFill/>
          <a:ln w="9525">
            <a:noFill/>
            <a:miter lim="800000"/>
            <a:headEnd/>
            <a:tailEnd/>
          </a:ln>
          <a:effectLst/>
        </p:spPr>
        <p:txBody>
          <a:bodyPr vert="horz" wrap="square" lIns="96588" tIns="48294" rIns="96588" bIns="48294" numCol="1" anchor="t" anchorCtr="0" compatLnSpc="1">
            <a:prstTxWarp prst="textNoShape">
              <a:avLst/>
            </a:prstTxWarp>
          </a:bodyPr>
          <a:lstStyle>
            <a:lvl1pPr algn="r">
              <a:spcBef>
                <a:spcPct val="0"/>
              </a:spcBef>
              <a:defRPr sz="1300"/>
            </a:lvl1pPr>
          </a:lstStyle>
          <a:p>
            <a:r>
              <a:rPr lang="en-US" sz="1200"/>
              <a:t>2017-08-15 </a:t>
            </a:r>
            <a:endParaRPr lang="en-US" sz="1200" dirty="0"/>
          </a:p>
        </p:txBody>
      </p:sp>
      <p:sp>
        <p:nvSpPr>
          <p:cNvPr id="79876" name="Rectangle 4"/>
          <p:cNvSpPr>
            <a:spLocks noGrp="1" noChangeArrowheads="1"/>
          </p:cNvSpPr>
          <p:nvPr>
            <p:ph type="ftr" sz="quarter" idx="2"/>
          </p:nvPr>
        </p:nvSpPr>
        <p:spPr bwMode="auto">
          <a:xfrm>
            <a:off x="1" y="8772668"/>
            <a:ext cx="3037840" cy="461804"/>
          </a:xfrm>
          <a:prstGeom prst="rect">
            <a:avLst/>
          </a:prstGeom>
          <a:noFill/>
          <a:ln w="9525">
            <a:noFill/>
            <a:miter lim="800000"/>
            <a:headEnd/>
            <a:tailEnd/>
          </a:ln>
          <a:effectLst/>
        </p:spPr>
        <p:txBody>
          <a:bodyPr vert="horz" wrap="square" lIns="96588" tIns="48294" rIns="96588" bIns="48294" numCol="1" anchor="b" anchorCtr="0" compatLnSpc="1">
            <a:prstTxWarp prst="textNoShape">
              <a:avLst/>
            </a:prstTxWarp>
          </a:bodyPr>
          <a:lstStyle>
            <a:lvl1pPr>
              <a:spcBef>
                <a:spcPct val="0"/>
              </a:spcBef>
              <a:defRPr sz="1300"/>
            </a:lvl1pPr>
          </a:lstStyle>
          <a:p>
            <a:r>
              <a:rPr lang="en-US" sz="1200"/>
              <a:t> </a:t>
            </a:r>
            <a:endParaRPr lang="en-US" sz="1200" dirty="0"/>
          </a:p>
        </p:txBody>
      </p:sp>
      <p:sp>
        <p:nvSpPr>
          <p:cNvPr id="79877" name="Rectangle 5"/>
          <p:cNvSpPr>
            <a:spLocks noGrp="1" noChangeArrowheads="1"/>
          </p:cNvSpPr>
          <p:nvPr>
            <p:ph type="sldNum" sz="quarter" idx="3"/>
          </p:nvPr>
        </p:nvSpPr>
        <p:spPr bwMode="auto">
          <a:xfrm>
            <a:off x="3970938" y="8772668"/>
            <a:ext cx="3037840" cy="461804"/>
          </a:xfrm>
          <a:prstGeom prst="rect">
            <a:avLst/>
          </a:prstGeom>
          <a:noFill/>
          <a:ln w="9525">
            <a:noFill/>
            <a:miter lim="800000"/>
            <a:headEnd/>
            <a:tailEnd/>
          </a:ln>
          <a:effectLst/>
        </p:spPr>
        <p:txBody>
          <a:bodyPr vert="horz" wrap="square" lIns="96588" tIns="48294" rIns="96588" bIns="48294" numCol="1" anchor="b" anchorCtr="0" compatLnSpc="1">
            <a:prstTxWarp prst="textNoShape">
              <a:avLst/>
            </a:prstTxWarp>
          </a:bodyPr>
          <a:lstStyle>
            <a:lvl1pPr algn="r">
              <a:spcBef>
                <a:spcPct val="0"/>
              </a:spcBef>
              <a:defRPr sz="1300"/>
            </a:lvl1pPr>
          </a:lstStyle>
          <a:p>
            <a:fld id="{4ECEF30E-552D-42ED-82CA-C73F83CA10A8}" type="slidenum">
              <a:rPr lang="en-US" sz="1200"/>
              <a:pPr/>
              <a:t>‹#›</a:t>
            </a:fld>
            <a:endParaRPr lang="en-US" sz="1200" dirty="0"/>
          </a:p>
        </p:txBody>
      </p:sp>
    </p:spTree>
    <p:extLst>
      <p:ext uri="{BB962C8B-B14F-4D97-AF65-F5344CB8AC3E}">
        <p14:creationId xmlns:p14="http://schemas.microsoft.com/office/powerpoint/2010/main" val="2985583238"/>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idx="1"/>
          </p:nvPr>
        </p:nvSpPr>
        <p:spPr>
          <a:xfrm>
            <a:off x="3971536" y="0"/>
            <a:ext cx="3037247" cy="462462"/>
          </a:xfrm>
          <a:prstGeom prst="rect">
            <a:avLst/>
          </a:prstGeom>
        </p:spPr>
        <p:txBody>
          <a:bodyPr vert="horz" lIns="91440" tIns="45720" rIns="91440" bIns="45720" rtlCol="0"/>
          <a:lstStyle>
            <a:lvl1pPr algn="r">
              <a:defRPr sz="1200"/>
            </a:lvl1pPr>
          </a:lstStyle>
          <a:p>
            <a:r>
              <a:rPr lang="en-US"/>
              <a:t>2017-08-15 </a:t>
            </a:r>
            <a:endParaRPr lang="en-US" dirty="0"/>
          </a:p>
        </p:txBody>
      </p:sp>
      <p:sp>
        <p:nvSpPr>
          <p:cNvPr id="3" name="Slide Number Placeholder 2"/>
          <p:cNvSpPr>
            <a:spLocks noGrp="1"/>
          </p:cNvSpPr>
          <p:nvPr>
            <p:ph type="sldNum" sz="quarter" idx="5"/>
          </p:nvPr>
        </p:nvSpPr>
        <p:spPr>
          <a:xfrm>
            <a:off x="3971536" y="8772149"/>
            <a:ext cx="3037247" cy="462462"/>
          </a:xfrm>
          <a:prstGeom prst="rect">
            <a:avLst/>
          </a:prstGeom>
        </p:spPr>
        <p:txBody>
          <a:bodyPr vert="horz" lIns="91440" tIns="45720" rIns="91440" bIns="45720" rtlCol="0" anchor="b"/>
          <a:lstStyle>
            <a:lvl1pPr algn="r">
              <a:defRPr sz="1200"/>
            </a:lvl1pPr>
          </a:lstStyle>
          <a:p>
            <a:fld id="{5852353D-F306-481A-B3D0-C36CE0BF9563}" type="slidenum">
              <a:rPr lang="en-US" smtClean="0"/>
              <a:pPr/>
              <a:t>‹#›</a:t>
            </a:fld>
            <a:endParaRPr lang="en-US" dirty="0"/>
          </a:p>
        </p:txBody>
      </p:sp>
      <p:sp>
        <p:nvSpPr>
          <p:cNvPr id="4" name="Header Placeholder 3"/>
          <p:cNvSpPr>
            <a:spLocks noGrp="1"/>
          </p:cNvSpPr>
          <p:nvPr>
            <p:ph type="hdr" sz="quarter"/>
          </p:nvPr>
        </p:nvSpPr>
        <p:spPr>
          <a:xfrm>
            <a:off x="0" y="0"/>
            <a:ext cx="3037248" cy="462462"/>
          </a:xfrm>
          <a:prstGeom prst="rect">
            <a:avLst/>
          </a:prstGeom>
        </p:spPr>
        <p:txBody>
          <a:bodyPr vert="horz" lIns="91440" tIns="45720" rIns="91440" bIns="45720" rtlCol="0"/>
          <a:lstStyle>
            <a:lvl1pPr algn="l">
              <a:defRPr sz="1200"/>
            </a:lvl1pPr>
          </a:lstStyle>
          <a:p>
            <a:r>
              <a:rPr lang="en-US"/>
              <a:t>Neural Network Powered IAM </a:t>
            </a:r>
            <a:endParaRPr lang="en-US" dirty="0"/>
          </a:p>
        </p:txBody>
      </p:sp>
      <p:sp>
        <p:nvSpPr>
          <p:cNvPr id="5" name="Slide Image Placeholder 4"/>
          <p:cNvSpPr>
            <a:spLocks noGrp="1" noRot="1" noChangeAspect="1"/>
          </p:cNvSpPr>
          <p:nvPr>
            <p:ph type="sldImg" idx="2"/>
          </p:nvPr>
        </p:nvSpPr>
        <p:spPr>
          <a:xfrm>
            <a:off x="425450" y="692150"/>
            <a:ext cx="6159500" cy="3463925"/>
          </a:xfrm>
          <a:prstGeom prst="rect">
            <a:avLst/>
          </a:prstGeom>
          <a:noFill/>
          <a:ln w="12700">
            <a:solidFill>
              <a:prstClr val="black"/>
            </a:solidFill>
          </a:ln>
        </p:spPr>
        <p:txBody>
          <a:bodyPr vert="horz" lIns="91440" tIns="45720" rIns="91440" bIns="45720" rtlCol="0" anchor="ctr"/>
          <a:lstStyle/>
          <a:p>
            <a:endParaRPr lang="en-US"/>
          </a:p>
        </p:txBody>
      </p:sp>
      <p:sp>
        <p:nvSpPr>
          <p:cNvPr id="6" name="Footer Placeholder 5"/>
          <p:cNvSpPr>
            <a:spLocks noGrp="1"/>
          </p:cNvSpPr>
          <p:nvPr>
            <p:ph type="ftr" sz="quarter" idx="4"/>
          </p:nvPr>
        </p:nvSpPr>
        <p:spPr>
          <a:xfrm>
            <a:off x="0" y="8772149"/>
            <a:ext cx="3037248" cy="462462"/>
          </a:xfrm>
          <a:prstGeom prst="rect">
            <a:avLst/>
          </a:prstGeom>
        </p:spPr>
        <p:txBody>
          <a:bodyPr vert="horz" lIns="91440" tIns="45720" rIns="91440" bIns="45720" rtlCol="0" anchor="b"/>
          <a:lstStyle>
            <a:lvl1pPr algn="l">
              <a:defRPr sz="1200"/>
            </a:lvl1pPr>
          </a:lstStyle>
          <a:p>
            <a:r>
              <a:rPr lang="en-US"/>
              <a:t> </a:t>
            </a:r>
            <a:endParaRPr lang="en-US" dirty="0"/>
          </a:p>
        </p:txBody>
      </p:sp>
      <p:sp>
        <p:nvSpPr>
          <p:cNvPr id="7" name="Notes Placeholder 6"/>
          <p:cNvSpPr>
            <a:spLocks noGrp="1"/>
          </p:cNvSpPr>
          <p:nvPr>
            <p:ph type="body" sz="quarter" idx="3"/>
          </p:nvPr>
        </p:nvSpPr>
        <p:spPr>
          <a:xfrm>
            <a:off x="701525" y="4387538"/>
            <a:ext cx="5607350" cy="415630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8257339"/>
      </p:ext>
    </p:extLst>
  </p:cSld>
  <p:clrMap bg1="lt1" tx1="dk1" bg2="lt2" tx2="dk2" accent1="accent1" accent2="accent2" accent3="accent3" accent4="accent4" accent5="accent5" accent6="accent6" hlink="hlink" folHlink="folHlink"/>
  <p:hf/>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en.wikipedia.org/wiki/Multilayer_perceptron" TargetMode="External"/><Relationship Id="rId3" Type="http://schemas.openxmlformats.org/officeDocument/2006/relationships/hyperlink" Target="https://en.wikipedia.org/wiki/Mathematics" TargetMode="External"/><Relationship Id="rId7" Type="http://schemas.openxmlformats.org/officeDocument/2006/relationships/hyperlink" Target="https://en.wikipedia.org/wiki/Neuron"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en.wikipedia.org/wiki/Feedforward_neural_network" TargetMode="External"/><Relationship Id="rId11" Type="http://schemas.openxmlformats.org/officeDocument/2006/relationships/hyperlink" Target="https://en.wikipedia.org/wiki/Euclidean_space" TargetMode="External"/><Relationship Id="rId5" Type="http://schemas.openxmlformats.org/officeDocument/2006/relationships/hyperlink" Target="https://en.wikipedia.org/wiki/Universal_approximation_theorem#cite_note-1" TargetMode="External"/><Relationship Id="rId10" Type="http://schemas.openxmlformats.org/officeDocument/2006/relationships/hyperlink" Target="https://en.wikipedia.org/wiki/Compact_space" TargetMode="External"/><Relationship Id="rId4" Type="http://schemas.openxmlformats.org/officeDocument/2006/relationships/hyperlink" Target="https://en.wikipedia.org/wiki/Artificial_neural_networks" TargetMode="External"/><Relationship Id="rId9" Type="http://schemas.openxmlformats.org/officeDocument/2006/relationships/hyperlink" Target="https://en.wikipedia.org/wiki/Continuous_functions" TargetMode="Externa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en.wikipedia.org/wiki/Multilayer_perceptron" TargetMode="External"/><Relationship Id="rId3" Type="http://schemas.openxmlformats.org/officeDocument/2006/relationships/hyperlink" Target="https://en.wikipedia.org/wiki/Mathematics" TargetMode="External"/><Relationship Id="rId7" Type="http://schemas.openxmlformats.org/officeDocument/2006/relationships/hyperlink" Target="https://en.wikipedia.org/wiki/Neuron"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en.wikipedia.org/wiki/Feedforward_neural_network" TargetMode="External"/><Relationship Id="rId11" Type="http://schemas.openxmlformats.org/officeDocument/2006/relationships/hyperlink" Target="https://en.wikipedia.org/wiki/Euclidean_space" TargetMode="External"/><Relationship Id="rId5" Type="http://schemas.openxmlformats.org/officeDocument/2006/relationships/hyperlink" Target="https://en.wikipedia.org/wiki/Universal_approximation_theorem#cite_note-1" TargetMode="External"/><Relationship Id="rId10" Type="http://schemas.openxmlformats.org/officeDocument/2006/relationships/hyperlink" Target="https://en.wikipedia.org/wiki/Compact_space" TargetMode="External"/><Relationship Id="rId4" Type="http://schemas.openxmlformats.org/officeDocument/2006/relationships/hyperlink" Target="https://en.wikipedia.org/wiki/Artificial_neural_networks" TargetMode="External"/><Relationship Id="rId9" Type="http://schemas.openxmlformats.org/officeDocument/2006/relationships/hyperlink" Target="https://en.wikipedia.org/wiki/Continuous_functions"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en.wikipedia.org/wiki/IBM_Scalable_POWERparallel" TargetMode="External"/><Relationship Id="rId13" Type="http://schemas.openxmlformats.org/officeDocument/2006/relationships/hyperlink" Target="https://en.wikipedia.org/wiki/AIX_operating_system" TargetMode="External"/><Relationship Id="rId18" Type="http://schemas.openxmlformats.org/officeDocument/2006/relationships/hyperlink" Target="https://en.wikipedia.org/wiki/LINPACK" TargetMode="External"/><Relationship Id="rId3" Type="http://schemas.openxmlformats.org/officeDocument/2006/relationships/hyperlink" Target="https://en.wikipedia.org/wiki/Mathematical_model_of_computation" TargetMode="External"/><Relationship Id="rId21" Type="http://schemas.openxmlformats.org/officeDocument/2006/relationships/hyperlink" Target="https://en.wikipedia.org/wiki/Future_of_Go_Summit" TargetMode="External"/><Relationship Id="rId7" Type="http://schemas.openxmlformats.org/officeDocument/2006/relationships/hyperlink" Target="https://en.wikipedia.org/wiki/Massively_parallel" TargetMode="External"/><Relationship Id="rId12" Type="http://schemas.openxmlformats.org/officeDocument/2006/relationships/hyperlink" Target="https://en.wikipedia.org/wiki/C_(programming_language)" TargetMode="External"/><Relationship Id="rId17" Type="http://schemas.openxmlformats.org/officeDocument/2006/relationships/hyperlink" Target="https://en.wikipedia.org/wiki/GFLOPS" TargetMode="External"/><Relationship Id="rId2" Type="http://schemas.openxmlformats.org/officeDocument/2006/relationships/slide" Target="../slides/slide5.xml"/><Relationship Id="rId16" Type="http://schemas.openxmlformats.org/officeDocument/2006/relationships/hyperlink" Target="https://en.wikipedia.org/wiki/TOP500" TargetMode="External"/><Relationship Id="rId20" Type="http://schemas.openxmlformats.org/officeDocument/2006/relationships/hyperlink" Target="https://en.wikipedia.org/wiki/AlphaGo_versus_Lee_Sedol" TargetMode="External"/><Relationship Id="rId1" Type="http://schemas.openxmlformats.org/officeDocument/2006/relationships/notesMaster" Target="../notesMasters/notesMaster1.xml"/><Relationship Id="rId6" Type="http://schemas.openxmlformats.org/officeDocument/2006/relationships/hyperlink" Target="https://en.wikipedia.org/wiki/Brute-force_search" TargetMode="External"/><Relationship Id="rId11" Type="http://schemas.openxmlformats.org/officeDocument/2006/relationships/hyperlink" Target="https://en.wikipedia.org/wiki/Very-large-scale_integration" TargetMode="External"/><Relationship Id="rId5" Type="http://schemas.openxmlformats.org/officeDocument/2006/relationships/hyperlink" Target="https://en.wikipedia.org/wiki/Turing_machine#cite_note-1" TargetMode="External"/><Relationship Id="rId15" Type="http://schemas.openxmlformats.org/officeDocument/2006/relationships/hyperlink" Target="https://en.wikipedia.org/wiki/Supercomputer" TargetMode="External"/><Relationship Id="rId23" Type="http://schemas.openxmlformats.org/officeDocument/2006/relationships/hyperlink" Target="https://en.wikipedia.org/wiki/AlphaGo_versus_Ke_Jie" TargetMode="External"/><Relationship Id="rId10" Type="http://schemas.openxmlformats.org/officeDocument/2006/relationships/hyperlink" Target="https://en.wikipedia.org/wiki/Microprocessor" TargetMode="External"/><Relationship Id="rId19" Type="http://schemas.openxmlformats.org/officeDocument/2006/relationships/hyperlink" Target="https://en.wikipedia.org/wiki/Lee_Sedol" TargetMode="External"/><Relationship Id="rId4" Type="http://schemas.openxmlformats.org/officeDocument/2006/relationships/hyperlink" Target="https://en.wikipedia.org/wiki/Abstract_machine" TargetMode="External"/><Relationship Id="rId9" Type="http://schemas.openxmlformats.org/officeDocument/2006/relationships/hyperlink" Target="https://en.wikipedia.org/wiki/POWER2" TargetMode="External"/><Relationship Id="rId14" Type="http://schemas.openxmlformats.org/officeDocument/2006/relationships/hyperlink" Target="https://en.wikipedia.org/wiki/Operating_system" TargetMode="External"/><Relationship Id="rId22" Type="http://schemas.openxmlformats.org/officeDocument/2006/relationships/hyperlink" Target="https://en.wikipedia.org/wiki/Ke_Jie"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Human" TargetMode="External"/><Relationship Id="rId7" Type="http://schemas.openxmlformats.org/officeDocument/2006/relationships/hyperlink" Target="https://en.wikipedia.org/wiki/Artificial_general_intelligence#cite_note-27"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en.wikipedia.org/wiki/Data_mining" TargetMode="External"/><Relationship Id="rId5" Type="http://schemas.openxmlformats.org/officeDocument/2006/relationships/hyperlink" Target="https://en.wikipedia.org/wiki/Computer_vision" TargetMode="External"/><Relationship Id="rId4" Type="http://schemas.openxmlformats.org/officeDocument/2006/relationships/hyperlink" Target="https://en.wikipedia.org/wiki/Neural_networks"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en.wikipedia.org/wiki/Nature_(journal)" TargetMode="External"/><Relationship Id="rId13" Type="http://schemas.openxmlformats.org/officeDocument/2006/relationships/hyperlink" Target="https://en.wikipedia.org/wiki/Alphabet_(company)" TargetMode="External"/><Relationship Id="rId3" Type="http://schemas.openxmlformats.org/officeDocument/2006/relationships/hyperlink" Target="https://en.wikipedia.org/wiki/Machine_learning" TargetMode="External"/><Relationship Id="rId7" Type="http://schemas.openxmlformats.org/officeDocument/2006/relationships/hyperlink" Target="https://en.wikipedia.org/wiki/AlphaGo" TargetMode="External"/><Relationship Id="rId12" Type="http://schemas.openxmlformats.org/officeDocument/2006/relationships/hyperlink" Target="https://en.wikipedia.org/wiki/AlphaGo_Zero#cite_note-Deepmind20171018-2" TargetMode="External"/><Relationship Id="rId17" Type="http://schemas.openxmlformats.org/officeDocument/2006/relationships/hyperlink" Target="https://en.wikipedia.org/wiki/Shogi" TargetMode="External"/><Relationship Id="rId2" Type="http://schemas.openxmlformats.org/officeDocument/2006/relationships/slide" Target="../slides/slide12.xml"/><Relationship Id="rId16" Type="http://schemas.openxmlformats.org/officeDocument/2006/relationships/hyperlink" Target="https://en.wikipedia.org/wiki/Chess" TargetMode="External"/><Relationship Id="rId1" Type="http://schemas.openxmlformats.org/officeDocument/2006/relationships/notesMaster" Target="../notesMasters/notesMaster1.xml"/><Relationship Id="rId6" Type="http://schemas.openxmlformats.org/officeDocument/2006/relationships/hyperlink" Target="https://en.wikipedia.org/wiki/Go_software" TargetMode="External"/><Relationship Id="rId11" Type="http://schemas.openxmlformats.org/officeDocument/2006/relationships/hyperlink" Target="https://en.wikipedia.org/wiki/AlphaGo_Master" TargetMode="External"/><Relationship Id="rId5" Type="http://schemas.openxmlformats.org/officeDocument/2006/relationships/hyperlink" Target="https://en.wikipedia.org/wiki/DeepMind" TargetMode="External"/><Relationship Id="rId15" Type="http://schemas.openxmlformats.org/officeDocument/2006/relationships/hyperlink" Target="https://en.wikipedia.org/wiki/Go_(game)" TargetMode="External"/><Relationship Id="rId10" Type="http://schemas.openxmlformats.org/officeDocument/2006/relationships/hyperlink" Target="https://en.wikipedia.org/wiki/AlphaGo_Lee" TargetMode="External"/><Relationship Id="rId4" Type="http://schemas.openxmlformats.org/officeDocument/2006/relationships/hyperlink" Target="https://en.wikipedia.org/wiki/Transfer_learning#cite_note-1" TargetMode="External"/><Relationship Id="rId9" Type="http://schemas.openxmlformats.org/officeDocument/2006/relationships/hyperlink" Target="https://en.wikipedia.org/wiki/AlphaGo_Zero#cite_note-Nature2017-1" TargetMode="External"/><Relationship Id="rId14" Type="http://schemas.openxmlformats.org/officeDocument/2006/relationships/hyperlink" Target="https://en.wikipedia.org/wiki/AlphaGo_Zero" TargetMode="Externa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en.wikipedia.org/wiki/Marvin_Minsky" TargetMode="External"/><Relationship Id="rId3" Type="http://schemas.openxmlformats.org/officeDocument/2006/relationships/hyperlink" Target="https://en.wikipedia.org/wiki/Arthur_C._Clarke" TargetMode="External"/><Relationship Id="rId7" Type="http://schemas.openxmlformats.org/officeDocument/2006/relationships/hyperlink" Target="https://en.wikipedia.org/wiki/History_of_artificial_intelligence#cite_note-164"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en.wikipedia.org/wiki/HAL_9000" TargetMode="External"/><Relationship Id="rId5" Type="http://schemas.openxmlformats.org/officeDocument/2006/relationships/hyperlink" Target="https://en.wikipedia.org/wiki/2001:_A_Space_Odyssey" TargetMode="External"/><Relationship Id="rId4" Type="http://schemas.openxmlformats.org/officeDocument/2006/relationships/hyperlink" Target="https://en.wikipedia.org/wiki/Stanley_Kubrick"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xfrm>
            <a:off x="103188" y="750888"/>
            <a:ext cx="6678612" cy="3757612"/>
          </a:xfrm>
          <a:prstGeom prst="rect">
            <a:avLst/>
          </a:prstGeom>
          <a:ln/>
        </p:spPr>
      </p:sp>
      <p:sp>
        <p:nvSpPr>
          <p:cNvPr id="80899" name="Rectangle 3"/>
          <p:cNvSpPr>
            <a:spLocks noGrp="1" noChangeArrowheads="1"/>
          </p:cNvSpPr>
          <p:nvPr>
            <p:ph type="body" idx="1"/>
          </p:nvPr>
        </p:nvSpPr>
        <p:spPr>
          <a:xfrm>
            <a:off x="688499" y="4758889"/>
            <a:ext cx="5507990" cy="4508421"/>
          </a:xfrm>
          <a:prstGeom prst="rect">
            <a:avLst/>
          </a:prstGeom>
        </p:spPr>
        <p:txBody>
          <a:bodyPr/>
          <a:lstStyle/>
          <a:p>
            <a:endParaRPr lang="en-US" dirty="0"/>
          </a:p>
        </p:txBody>
      </p:sp>
      <p:sp>
        <p:nvSpPr>
          <p:cNvPr id="5" name="Date Placeholder 4"/>
          <p:cNvSpPr>
            <a:spLocks noGrp="1"/>
          </p:cNvSpPr>
          <p:nvPr>
            <p:ph type="dt" idx="10"/>
          </p:nvPr>
        </p:nvSpPr>
        <p:spPr/>
        <p:txBody>
          <a:bodyPr/>
          <a:lstStyle/>
          <a:p>
            <a:r>
              <a:rPr lang="en-US"/>
              <a:t>2017-08-15 </a:t>
            </a:r>
          </a:p>
        </p:txBody>
      </p:sp>
      <p:sp>
        <p:nvSpPr>
          <p:cNvPr id="6" name="Footer Placeholder 5"/>
          <p:cNvSpPr>
            <a:spLocks noGrp="1"/>
          </p:cNvSpPr>
          <p:nvPr>
            <p:ph type="ftr" sz="quarter" idx="11"/>
          </p:nvPr>
        </p:nvSpPr>
        <p:spPr/>
        <p:txBody>
          <a:bodyPr/>
          <a:lstStyle/>
          <a:p>
            <a:r>
              <a:rPr lang="en-US"/>
              <a:t> </a:t>
            </a:r>
          </a:p>
        </p:txBody>
      </p:sp>
      <p:sp>
        <p:nvSpPr>
          <p:cNvPr id="8" name="Slide Number Placeholder 7"/>
          <p:cNvSpPr>
            <a:spLocks noGrp="1"/>
          </p:cNvSpPr>
          <p:nvPr>
            <p:ph type="sldNum" sz="quarter" idx="12"/>
          </p:nvPr>
        </p:nvSpPr>
        <p:spPr/>
        <p:txBody>
          <a:bodyPr/>
          <a:lstStyle/>
          <a:p>
            <a:fld id="{23033139-0877-421E-BCF6-3CBA49B3630A}" type="slidenum">
              <a:rPr lang="en-US" smtClean="0"/>
              <a:t>1</a:t>
            </a:fld>
            <a:endParaRPr lang="en-US"/>
          </a:p>
        </p:txBody>
      </p:sp>
      <p:sp>
        <p:nvSpPr>
          <p:cNvPr id="9" name="Header Placeholder 8"/>
          <p:cNvSpPr>
            <a:spLocks noGrp="1"/>
          </p:cNvSpPr>
          <p:nvPr>
            <p:ph type="hdr" sz="quarter" idx="13"/>
          </p:nvPr>
        </p:nvSpPr>
        <p:spPr/>
        <p:txBody>
          <a:bodyPr/>
          <a:lstStyle/>
          <a:p>
            <a:r>
              <a:rPr lang="en-US"/>
              <a:t>Neural Network Powered IAM </a:t>
            </a:r>
          </a:p>
        </p:txBody>
      </p:sp>
    </p:spTree>
    <p:extLst>
      <p:ext uri="{BB962C8B-B14F-4D97-AF65-F5344CB8AC3E}">
        <p14:creationId xmlns:p14="http://schemas.microsoft.com/office/powerpoint/2010/main" val="42350070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x</a:t>
            </a:r>
            <a:r>
              <a:rPr lang="zh-CN" altLang="en-US" dirty="0"/>
              <a:t>是输入向量，</a:t>
            </a:r>
            <a:r>
              <a:rPr lang="en-US" altLang="zh-CN" dirty="0"/>
              <a:t>y</a:t>
            </a:r>
            <a:r>
              <a:rPr lang="zh-CN" altLang="en-US" dirty="0"/>
              <a:t>是输出向量，</a:t>
            </a:r>
            <a:r>
              <a:rPr lang="en-US" altLang="zh-CN" dirty="0"/>
              <a:t>b</a:t>
            </a:r>
            <a:r>
              <a:rPr lang="zh-CN" altLang="en-US" dirty="0"/>
              <a:t>是偏移向量，</a:t>
            </a:r>
            <a:r>
              <a:rPr lang="en-US" altLang="zh-CN" dirty="0"/>
              <a:t>W</a:t>
            </a:r>
            <a:r>
              <a:rPr lang="zh-CN" altLang="en-US" dirty="0"/>
              <a:t>是权重矩阵，</a:t>
            </a:r>
            <a:r>
              <a:rPr lang="en-US" altLang="zh-CN" dirty="0"/>
              <a:t>a</a:t>
            </a:r>
            <a:r>
              <a:rPr lang="zh-CN" altLang="en-US" dirty="0"/>
              <a:t>是激活函数。每一层仅仅是把输入</a:t>
            </a:r>
            <a:r>
              <a:rPr lang="en-US" altLang="zh-CN" dirty="0"/>
              <a:t>x</a:t>
            </a:r>
            <a:r>
              <a:rPr lang="zh-CN" altLang="en-US" dirty="0"/>
              <a:t>经过如此简单的操作得到</a:t>
            </a:r>
            <a:r>
              <a:rPr lang="en-US" altLang="zh-CN" dirty="0"/>
              <a:t>y.</a:t>
            </a:r>
          </a:p>
          <a:p>
            <a:endParaRPr lang="en-US" dirty="0"/>
          </a:p>
          <a:p>
            <a:r>
              <a:rPr lang="en-US" dirty="0"/>
              <a:t>http://cs.stanford.edu/people/karpathy/convnetjs//demo/classify2d.html</a:t>
            </a:r>
          </a:p>
          <a:p>
            <a:pPr marL="0" indent="0">
              <a:buNone/>
            </a:pPr>
            <a:endParaRPr lang="en-US" dirty="0"/>
          </a:p>
          <a:p>
            <a:pPr marL="0" indent="0">
              <a:buNone/>
            </a:pPr>
            <a:endParaRPr lang="en-US" dirty="0"/>
          </a:p>
        </p:txBody>
      </p:sp>
      <p:sp>
        <p:nvSpPr>
          <p:cNvPr id="4" name="Date Placeholder 3"/>
          <p:cNvSpPr>
            <a:spLocks noGrp="1"/>
          </p:cNvSpPr>
          <p:nvPr>
            <p:ph type="dt" idx="10"/>
          </p:nvPr>
        </p:nvSpPr>
        <p:spPr/>
        <p:txBody>
          <a:bodyPr/>
          <a:lstStyle/>
          <a:p>
            <a:r>
              <a:rPr lang="en-US"/>
              <a:t>2017-08-15 </a:t>
            </a:r>
            <a:endParaRPr lang="en-US" dirty="0"/>
          </a:p>
        </p:txBody>
      </p:sp>
      <p:sp>
        <p:nvSpPr>
          <p:cNvPr id="5" name="Slide Number Placeholder 4"/>
          <p:cNvSpPr>
            <a:spLocks noGrp="1"/>
          </p:cNvSpPr>
          <p:nvPr>
            <p:ph type="sldNum" sz="quarter" idx="11"/>
          </p:nvPr>
        </p:nvSpPr>
        <p:spPr/>
        <p:txBody>
          <a:bodyPr/>
          <a:lstStyle/>
          <a:p>
            <a:fld id="{2E4BDDF0-9730-4252-8FCB-1CD4C69E7757}" type="slidenum">
              <a:rPr lang="en-US" smtClean="0"/>
              <a:t>15</a:t>
            </a:fld>
            <a:endParaRPr lang="en-US" dirty="0"/>
          </a:p>
        </p:txBody>
      </p:sp>
      <p:sp>
        <p:nvSpPr>
          <p:cNvPr id="6" name="Header Placeholder 5"/>
          <p:cNvSpPr>
            <a:spLocks noGrp="1"/>
          </p:cNvSpPr>
          <p:nvPr>
            <p:ph type="hdr" sz="quarter" idx="12"/>
          </p:nvPr>
        </p:nvSpPr>
        <p:spPr/>
        <p:txBody>
          <a:bodyPr/>
          <a:lstStyle/>
          <a:p>
            <a:r>
              <a:rPr lang="en-US"/>
              <a:t>Neural Network Powered IAM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11195751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x</a:t>
            </a:r>
            <a:r>
              <a:rPr lang="zh-CN" altLang="en-US" dirty="0"/>
              <a:t>是输入向量，</a:t>
            </a:r>
            <a:r>
              <a:rPr lang="en-US" altLang="zh-CN" dirty="0"/>
              <a:t>y</a:t>
            </a:r>
            <a:r>
              <a:rPr lang="zh-CN" altLang="en-US" dirty="0"/>
              <a:t>是输出向量，</a:t>
            </a:r>
            <a:r>
              <a:rPr lang="en-US" altLang="zh-CN" dirty="0"/>
              <a:t>b</a:t>
            </a:r>
            <a:r>
              <a:rPr lang="zh-CN" altLang="en-US" dirty="0"/>
              <a:t>是偏移向量，</a:t>
            </a:r>
            <a:r>
              <a:rPr lang="en-US" altLang="zh-CN" dirty="0"/>
              <a:t>W</a:t>
            </a:r>
            <a:r>
              <a:rPr lang="zh-CN" altLang="en-US" dirty="0"/>
              <a:t>是权重矩阵，</a:t>
            </a:r>
            <a:r>
              <a:rPr lang="en-US" altLang="zh-CN" dirty="0"/>
              <a:t>a</a:t>
            </a:r>
            <a:r>
              <a:rPr lang="zh-CN" altLang="en-US" dirty="0"/>
              <a:t>是激活函数。每一层仅仅是把输入</a:t>
            </a:r>
            <a:r>
              <a:rPr lang="en-US" altLang="zh-CN" dirty="0"/>
              <a:t>x</a:t>
            </a:r>
            <a:r>
              <a:rPr lang="zh-CN" altLang="en-US" dirty="0"/>
              <a:t>经过如此简单的操作得到</a:t>
            </a:r>
            <a:r>
              <a:rPr lang="en-US" altLang="zh-CN" dirty="0"/>
              <a:t>y.</a:t>
            </a:r>
          </a:p>
          <a:p>
            <a:endParaRPr lang="en-US" dirty="0"/>
          </a:p>
          <a:p>
            <a:r>
              <a:rPr lang="en-US" dirty="0"/>
              <a:t>http://cs.stanford.edu/people/karpathy/convnetjs//demo/classify2d.html</a:t>
            </a:r>
          </a:p>
          <a:p>
            <a:endParaRPr lang="en-US" dirty="0"/>
          </a:p>
          <a:p>
            <a:pPr marL="228600" indent="-228600">
              <a:buAutoNum type="arabicPeriod"/>
            </a:pPr>
            <a:r>
              <a:rPr lang="en-US" dirty="0"/>
              <a:t>1</a:t>
            </a:r>
            <a:r>
              <a:rPr lang="en-US" baseline="0" dirty="0"/>
              <a:t> input</a:t>
            </a:r>
          </a:p>
          <a:p>
            <a:pPr marL="0" indent="0">
              <a:buNone/>
            </a:pPr>
            <a:endParaRPr lang="en-US" baseline="0" dirty="0"/>
          </a:p>
          <a:p>
            <a:pPr marL="0" indent="0">
              <a:buNone/>
            </a:pPr>
            <a:r>
              <a:rPr lang="en-US" sz="1100" dirty="0" err="1">
                <a:latin typeface="Consolas" panose="020B0609020204030204" pitchFamily="49" charset="0"/>
                <a:cs typeface="Consolas" panose="020B0609020204030204" pitchFamily="49" charset="0"/>
              </a:rPr>
              <a:t>layer_defs</a:t>
            </a:r>
            <a:r>
              <a:rPr lang="en-US" sz="1100" dirty="0">
                <a:latin typeface="Consolas" panose="020B0609020204030204" pitchFamily="49" charset="0"/>
                <a:cs typeface="Consolas" panose="020B0609020204030204" pitchFamily="49" charset="0"/>
              </a:rPr>
              <a:t> = [];</a:t>
            </a:r>
          </a:p>
          <a:p>
            <a:pPr marL="0" indent="0">
              <a:buNone/>
            </a:pPr>
            <a:r>
              <a:rPr lang="en-US" sz="1100" dirty="0" err="1">
                <a:latin typeface="Consolas" panose="020B0609020204030204" pitchFamily="49" charset="0"/>
                <a:cs typeface="Consolas" panose="020B0609020204030204" pitchFamily="49" charset="0"/>
              </a:rPr>
              <a:t>layer_defs.push</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type:'input</a:t>
            </a:r>
            <a:r>
              <a:rPr lang="en-US" sz="1100" dirty="0">
                <a:latin typeface="Consolas" panose="020B0609020204030204" pitchFamily="49" charset="0"/>
                <a:cs typeface="Consolas" panose="020B0609020204030204" pitchFamily="49" charset="0"/>
              </a:rPr>
              <a:t>', out_sx:1, out_depth:1});</a:t>
            </a:r>
          </a:p>
          <a:p>
            <a:pPr marL="0" indent="0">
              <a:buNone/>
            </a:pP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layer_defs.push</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type:'fc</a:t>
            </a:r>
            <a:r>
              <a:rPr lang="en-US" sz="1100" dirty="0">
                <a:latin typeface="Consolas" panose="020B0609020204030204" pitchFamily="49" charset="0"/>
                <a:cs typeface="Consolas" panose="020B0609020204030204" pitchFamily="49" charset="0"/>
              </a:rPr>
              <a:t>', num_neurons:6, activation: 'tanh'});</a:t>
            </a:r>
          </a:p>
          <a:p>
            <a:pPr marL="0" indent="0">
              <a:buNone/>
            </a:pPr>
            <a:r>
              <a:rPr lang="en-US" sz="1100" dirty="0" err="1">
                <a:latin typeface="Consolas" panose="020B0609020204030204" pitchFamily="49" charset="0"/>
                <a:cs typeface="Consolas" panose="020B0609020204030204" pitchFamily="49" charset="0"/>
              </a:rPr>
              <a:t>layer_defs.push</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type:'fc</a:t>
            </a:r>
            <a:r>
              <a:rPr lang="en-US" sz="1100" dirty="0">
                <a:latin typeface="Consolas" panose="020B0609020204030204" pitchFamily="49" charset="0"/>
                <a:cs typeface="Consolas" panose="020B0609020204030204" pitchFamily="49" charset="0"/>
              </a:rPr>
              <a:t>', num_neurons:2, activation: 'tanh'});</a:t>
            </a:r>
          </a:p>
          <a:p>
            <a:pPr marL="0" indent="0">
              <a:buNone/>
            </a:pPr>
            <a:r>
              <a:rPr lang="en-US" sz="1100" dirty="0" err="1">
                <a:latin typeface="Consolas" panose="020B0609020204030204" pitchFamily="49" charset="0"/>
                <a:cs typeface="Consolas" panose="020B0609020204030204" pitchFamily="49" charset="0"/>
              </a:rPr>
              <a:t>layer_defs.push</a:t>
            </a:r>
            <a:r>
              <a:rPr lang="en-US" sz="1100" dirty="0">
                <a:latin typeface="Consolas" panose="020B0609020204030204" pitchFamily="49" charset="0"/>
                <a:cs typeface="Consolas" panose="020B0609020204030204" pitchFamily="49" charset="0"/>
              </a:rPr>
              <a:t>({type:'</a:t>
            </a:r>
            <a:r>
              <a:rPr lang="en-US" sz="1100" dirty="0" err="1">
                <a:latin typeface="Consolas" panose="020B0609020204030204" pitchFamily="49" charset="0"/>
                <a:cs typeface="Consolas" panose="020B0609020204030204" pitchFamily="49" charset="0"/>
              </a:rPr>
              <a:t>softmax</a:t>
            </a:r>
            <a:r>
              <a:rPr lang="en-US" sz="1100" dirty="0">
                <a:latin typeface="Consolas" panose="020B0609020204030204" pitchFamily="49" charset="0"/>
                <a:cs typeface="Consolas" panose="020B0609020204030204" pitchFamily="49" charset="0"/>
              </a:rPr>
              <a:t>', num_classes:2});</a:t>
            </a:r>
          </a:p>
          <a:p>
            <a:pPr marL="0" indent="0">
              <a:buNone/>
            </a:pPr>
            <a:endParaRPr lang="en-US" sz="1100" dirty="0">
              <a:latin typeface="Consolas" panose="020B0609020204030204" pitchFamily="49" charset="0"/>
              <a:cs typeface="Consolas" panose="020B0609020204030204" pitchFamily="49" charset="0"/>
            </a:endParaRPr>
          </a:p>
          <a:p>
            <a:pPr marL="0" indent="0">
              <a:buNone/>
            </a:pPr>
            <a:r>
              <a:rPr lang="en-US" sz="1100" dirty="0">
                <a:latin typeface="Consolas" panose="020B0609020204030204" pitchFamily="49" charset="0"/>
                <a:cs typeface="Consolas" panose="020B0609020204030204" pitchFamily="49" charset="0"/>
              </a:rPr>
              <a:t>net = new </a:t>
            </a:r>
            <a:r>
              <a:rPr lang="en-US" sz="1100" dirty="0" err="1">
                <a:latin typeface="Consolas" panose="020B0609020204030204" pitchFamily="49" charset="0"/>
                <a:cs typeface="Consolas" panose="020B0609020204030204" pitchFamily="49" charset="0"/>
              </a:rPr>
              <a:t>convnetjs.Net</a:t>
            </a:r>
            <a:r>
              <a:rPr lang="en-US" sz="1100" dirty="0">
                <a:latin typeface="Consolas" panose="020B0609020204030204" pitchFamily="49" charset="0"/>
                <a:cs typeface="Consolas" panose="020B0609020204030204" pitchFamily="49" charset="0"/>
              </a:rPr>
              <a:t>();</a:t>
            </a:r>
          </a:p>
          <a:p>
            <a:pPr marL="0" indent="0">
              <a:buNone/>
            </a:pPr>
            <a:r>
              <a:rPr lang="en-US" sz="1100" dirty="0" err="1">
                <a:latin typeface="Consolas" panose="020B0609020204030204" pitchFamily="49" charset="0"/>
                <a:cs typeface="Consolas" panose="020B0609020204030204" pitchFamily="49" charset="0"/>
              </a:rPr>
              <a:t>net.makeLayers</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layer_defs</a:t>
            </a:r>
            <a:r>
              <a:rPr lang="en-US" sz="1100" dirty="0">
                <a:latin typeface="Consolas" panose="020B0609020204030204" pitchFamily="49" charset="0"/>
                <a:cs typeface="Consolas" panose="020B0609020204030204" pitchFamily="49" charset="0"/>
              </a:rPr>
              <a:t>);</a:t>
            </a:r>
          </a:p>
          <a:p>
            <a:pPr marL="0" indent="0">
              <a:buNone/>
            </a:pPr>
            <a:endParaRPr lang="en-US" sz="1100" dirty="0">
              <a:latin typeface="Consolas" panose="020B0609020204030204" pitchFamily="49" charset="0"/>
              <a:cs typeface="Consolas" panose="020B0609020204030204" pitchFamily="49" charset="0"/>
            </a:endParaRPr>
          </a:p>
          <a:p>
            <a:pPr marL="0" indent="0">
              <a:buNone/>
            </a:pPr>
            <a:r>
              <a:rPr lang="en-US" sz="1100" dirty="0">
                <a:latin typeface="Consolas" panose="020B0609020204030204" pitchFamily="49" charset="0"/>
                <a:cs typeface="Consolas" panose="020B0609020204030204" pitchFamily="49" charset="0"/>
              </a:rPr>
              <a:t>trainer = new </a:t>
            </a:r>
            <a:r>
              <a:rPr lang="en-US" sz="1100" dirty="0" err="1">
                <a:latin typeface="Consolas" panose="020B0609020204030204" pitchFamily="49" charset="0"/>
                <a:cs typeface="Consolas" panose="020B0609020204030204" pitchFamily="49" charset="0"/>
              </a:rPr>
              <a:t>convnetjs.SGDTrainer</a:t>
            </a:r>
            <a:r>
              <a:rPr lang="en-US" sz="1100" dirty="0">
                <a:latin typeface="Consolas" panose="020B0609020204030204" pitchFamily="49" charset="0"/>
                <a:cs typeface="Consolas" panose="020B0609020204030204" pitchFamily="49" charset="0"/>
              </a:rPr>
              <a:t>(net, {learning_rate:0.01, momentum:0.1, batch_size:10, l2_decay:0.001});</a:t>
            </a:r>
          </a:p>
          <a:p>
            <a:pPr marL="0" indent="0">
              <a:buNone/>
            </a:pPr>
            <a:endParaRPr lang="en-US" sz="1100" dirty="0">
              <a:latin typeface="Consolas" panose="020B0609020204030204" pitchFamily="49" charset="0"/>
              <a:cs typeface="Consolas" panose="020B0609020204030204" pitchFamily="49" charset="0"/>
            </a:endParaRPr>
          </a:p>
          <a:p>
            <a:pPr marL="0" indent="0">
              <a:buNone/>
            </a:pPr>
            <a:r>
              <a:rPr lang="en-US" sz="1100" dirty="0">
                <a:latin typeface="Consolas" panose="020B0609020204030204" pitchFamily="49" charset="0"/>
                <a:cs typeface="Consolas" panose="020B0609020204030204" pitchFamily="49" charset="0"/>
              </a:rPr>
              <a:t>2. 2 &amp; 3 Inputs</a:t>
            </a:r>
          </a:p>
          <a:p>
            <a:pPr marL="0" indent="0">
              <a:buNone/>
            </a:pPr>
            <a:endParaRPr lang="en-US" dirty="0"/>
          </a:p>
          <a:p>
            <a:pPr marL="0" indent="0">
              <a:buNone/>
            </a:pPr>
            <a:r>
              <a:rPr lang="en-US" dirty="0" err="1"/>
              <a:t>layer_defs</a:t>
            </a:r>
            <a:r>
              <a:rPr lang="en-US" dirty="0"/>
              <a:t> = [];</a:t>
            </a:r>
          </a:p>
          <a:p>
            <a:pPr marL="0" indent="0">
              <a:buNone/>
            </a:pPr>
            <a:r>
              <a:rPr lang="en-US" dirty="0" err="1"/>
              <a:t>layer_defs.push</a:t>
            </a:r>
            <a:r>
              <a:rPr lang="en-US" dirty="0"/>
              <a:t>({</a:t>
            </a:r>
            <a:r>
              <a:rPr lang="en-US" dirty="0" err="1"/>
              <a:t>type:'input</a:t>
            </a:r>
            <a:r>
              <a:rPr lang="en-US" dirty="0"/>
              <a:t>', out_sx:1, out_sy:1, out_depth:2});</a:t>
            </a:r>
          </a:p>
          <a:p>
            <a:pPr marL="0" indent="0">
              <a:buNone/>
            </a:pPr>
            <a:r>
              <a:rPr lang="en-US" dirty="0" err="1"/>
              <a:t>layer_defs.push</a:t>
            </a:r>
            <a:r>
              <a:rPr lang="en-US" dirty="0"/>
              <a:t>({</a:t>
            </a:r>
            <a:r>
              <a:rPr lang="en-US" dirty="0" err="1"/>
              <a:t>type:'fc</a:t>
            </a:r>
            <a:r>
              <a:rPr lang="en-US" dirty="0"/>
              <a:t>', num_neurons:6, activation: 'tanh'});</a:t>
            </a:r>
          </a:p>
          <a:p>
            <a:pPr marL="0" indent="0">
              <a:buNone/>
            </a:pPr>
            <a:r>
              <a:rPr lang="en-US" dirty="0" err="1"/>
              <a:t>layer_defs.push</a:t>
            </a:r>
            <a:r>
              <a:rPr lang="en-US" dirty="0"/>
              <a:t>({</a:t>
            </a:r>
            <a:r>
              <a:rPr lang="en-US" dirty="0" err="1"/>
              <a:t>type:'fc</a:t>
            </a:r>
            <a:r>
              <a:rPr lang="en-US" dirty="0"/>
              <a:t>', num_neurons:2, activation: 'tanh'});</a:t>
            </a:r>
          </a:p>
          <a:p>
            <a:pPr marL="0" indent="0">
              <a:buNone/>
            </a:pPr>
            <a:r>
              <a:rPr lang="en-US" dirty="0" err="1"/>
              <a:t>layer_defs.push</a:t>
            </a:r>
            <a:r>
              <a:rPr lang="en-US" dirty="0"/>
              <a:t>({type:'</a:t>
            </a:r>
            <a:r>
              <a:rPr lang="en-US" dirty="0" err="1"/>
              <a:t>softmax</a:t>
            </a:r>
            <a:r>
              <a:rPr lang="en-US" dirty="0"/>
              <a:t>', num_classes:2});</a:t>
            </a:r>
          </a:p>
          <a:p>
            <a:pPr marL="0" indent="0">
              <a:buNone/>
            </a:pPr>
            <a:endParaRPr lang="en-US" dirty="0"/>
          </a:p>
          <a:p>
            <a:pPr marL="0" indent="0">
              <a:buNone/>
            </a:pPr>
            <a:r>
              <a:rPr lang="en-US" dirty="0"/>
              <a:t>net = new </a:t>
            </a:r>
            <a:r>
              <a:rPr lang="en-US" dirty="0" err="1"/>
              <a:t>convnetjs.Net</a:t>
            </a:r>
            <a:r>
              <a:rPr lang="en-US" dirty="0"/>
              <a:t>();</a:t>
            </a:r>
          </a:p>
          <a:p>
            <a:pPr marL="0" indent="0">
              <a:buNone/>
            </a:pPr>
            <a:r>
              <a:rPr lang="en-US" dirty="0" err="1"/>
              <a:t>net.makeLayers</a:t>
            </a:r>
            <a:r>
              <a:rPr lang="en-US" dirty="0"/>
              <a:t>(</a:t>
            </a:r>
            <a:r>
              <a:rPr lang="en-US" dirty="0" err="1"/>
              <a:t>layer_defs</a:t>
            </a:r>
            <a:r>
              <a:rPr lang="en-US" dirty="0"/>
              <a:t>);</a:t>
            </a:r>
          </a:p>
          <a:p>
            <a:pPr marL="0" indent="0">
              <a:buNone/>
            </a:pPr>
            <a:endParaRPr lang="en-US" dirty="0"/>
          </a:p>
          <a:p>
            <a:pPr marL="0" indent="0">
              <a:buNone/>
            </a:pPr>
            <a:r>
              <a:rPr lang="en-US" dirty="0"/>
              <a:t>trainer = new </a:t>
            </a:r>
            <a:r>
              <a:rPr lang="en-US" dirty="0" err="1"/>
              <a:t>convnetjs.SGDTrainer</a:t>
            </a:r>
            <a:r>
              <a:rPr lang="en-US" dirty="0"/>
              <a:t>(net, {learning_rate:0.01, momentum:0.1, batch_size:10, l2_decay:0.001});</a:t>
            </a:r>
          </a:p>
          <a:p>
            <a:pPr marL="0" indent="0">
              <a:buNone/>
            </a:pPr>
            <a:endParaRPr lang="en-US" dirty="0"/>
          </a:p>
          <a:p>
            <a:pPr marL="0" indent="0">
              <a:buNone/>
            </a:pPr>
            <a:endParaRPr lang="en-US" dirty="0"/>
          </a:p>
        </p:txBody>
      </p:sp>
      <p:sp>
        <p:nvSpPr>
          <p:cNvPr id="4" name="Date Placeholder 3"/>
          <p:cNvSpPr>
            <a:spLocks noGrp="1"/>
          </p:cNvSpPr>
          <p:nvPr>
            <p:ph type="dt" idx="10"/>
          </p:nvPr>
        </p:nvSpPr>
        <p:spPr/>
        <p:txBody>
          <a:bodyPr/>
          <a:lstStyle/>
          <a:p>
            <a:r>
              <a:rPr lang="en-US"/>
              <a:t>2017-08-15 </a:t>
            </a:r>
            <a:endParaRPr lang="en-US" dirty="0"/>
          </a:p>
        </p:txBody>
      </p:sp>
      <p:sp>
        <p:nvSpPr>
          <p:cNvPr id="5" name="Slide Number Placeholder 4"/>
          <p:cNvSpPr>
            <a:spLocks noGrp="1"/>
          </p:cNvSpPr>
          <p:nvPr>
            <p:ph type="sldNum" sz="quarter" idx="11"/>
          </p:nvPr>
        </p:nvSpPr>
        <p:spPr/>
        <p:txBody>
          <a:bodyPr/>
          <a:lstStyle/>
          <a:p>
            <a:fld id="{EEEC334E-391C-4BBB-92B2-1FA115737B74}" type="slidenum">
              <a:rPr lang="en-US" smtClean="0"/>
              <a:t>16</a:t>
            </a:fld>
            <a:endParaRPr lang="en-US" dirty="0"/>
          </a:p>
        </p:txBody>
      </p:sp>
      <p:sp>
        <p:nvSpPr>
          <p:cNvPr id="6" name="Header Placeholder 5"/>
          <p:cNvSpPr>
            <a:spLocks noGrp="1"/>
          </p:cNvSpPr>
          <p:nvPr>
            <p:ph type="hdr" sz="quarter" idx="12"/>
          </p:nvPr>
        </p:nvSpPr>
        <p:spPr/>
        <p:txBody>
          <a:bodyPr/>
          <a:lstStyle/>
          <a:p>
            <a:r>
              <a:rPr lang="en-US"/>
              <a:t>Neural Network Powered IAM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25845254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http://playground.tensorflow.org</a:t>
            </a:r>
          </a:p>
          <a:p>
            <a:endParaRPr lang="en-US" dirty="0"/>
          </a:p>
          <a:p>
            <a:r>
              <a:rPr lang="en-US" dirty="0"/>
              <a:t>http://playground.tensorflow.org/#activation=tanh&amp;batchSize=10&amp;dataset=spiral&amp;regDataset=reg-plane&amp;learningRate=0.03&amp;regularizationRate=0&amp;noise=0&amp;networkShape=6,6,6&amp;seed=0.19536&amp;showTestData=false&amp;discretize=false&amp;percTrainData=50&amp;x=true&amp;y=true&amp;xTimesY=true&amp;xSquared=true&amp;ySquared=true&amp;cosX=false&amp;sinX=true&amp;cosY=false&amp;sinY=true&amp;collectStats=false&amp;problem=classification&amp;initZero=false&amp;hideText=false</a:t>
            </a:r>
          </a:p>
        </p:txBody>
      </p:sp>
      <p:sp>
        <p:nvSpPr>
          <p:cNvPr id="4" name="Date Placeholder 3"/>
          <p:cNvSpPr>
            <a:spLocks noGrp="1"/>
          </p:cNvSpPr>
          <p:nvPr>
            <p:ph type="dt" idx="10"/>
          </p:nvPr>
        </p:nvSpPr>
        <p:spPr/>
        <p:txBody>
          <a:bodyPr/>
          <a:lstStyle/>
          <a:p>
            <a:r>
              <a:rPr lang="en-US"/>
              <a:t>2017-08-15 </a:t>
            </a:r>
            <a:endParaRPr lang="en-US" dirty="0"/>
          </a:p>
        </p:txBody>
      </p:sp>
      <p:sp>
        <p:nvSpPr>
          <p:cNvPr id="5" name="Slide Number Placeholder 4"/>
          <p:cNvSpPr>
            <a:spLocks noGrp="1"/>
          </p:cNvSpPr>
          <p:nvPr>
            <p:ph type="sldNum" sz="quarter" idx="11"/>
          </p:nvPr>
        </p:nvSpPr>
        <p:spPr/>
        <p:txBody>
          <a:bodyPr/>
          <a:lstStyle/>
          <a:p>
            <a:fld id="{218C5B24-A4FB-4D96-AAB8-B5140394C313}" type="slidenum">
              <a:rPr lang="en-US" smtClean="0"/>
              <a:t>17</a:t>
            </a:fld>
            <a:endParaRPr lang="en-US" dirty="0"/>
          </a:p>
        </p:txBody>
      </p:sp>
      <p:sp>
        <p:nvSpPr>
          <p:cNvPr id="6" name="Header Placeholder 5"/>
          <p:cNvSpPr>
            <a:spLocks noGrp="1"/>
          </p:cNvSpPr>
          <p:nvPr>
            <p:ph type="hdr" sz="quarter" idx="12"/>
          </p:nvPr>
        </p:nvSpPr>
        <p:spPr/>
        <p:txBody>
          <a:bodyPr/>
          <a:lstStyle/>
          <a:p>
            <a:r>
              <a:rPr lang="en-US"/>
              <a:t>Neural Network Powered IAM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2303825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charset="0"/>
                <a:ea typeface="+mn-ea"/>
                <a:cs typeface="+mn-cs"/>
              </a:rPr>
              <a:t>In the </a:t>
            </a:r>
            <a:r>
              <a:rPr lang="en-US" sz="1200" b="0" i="0" u="none" strike="noStrike" kern="1200" dirty="0" smtClean="0">
                <a:solidFill>
                  <a:schemeClr val="tx1"/>
                </a:solidFill>
                <a:effectLst/>
                <a:latin typeface="Arial" charset="0"/>
                <a:ea typeface="+mn-ea"/>
                <a:cs typeface="+mn-cs"/>
                <a:hlinkClick r:id="rId3" tooltip="Mathematics"/>
              </a:rPr>
              <a:t>mathematical</a:t>
            </a:r>
            <a:r>
              <a:rPr lang="en-US" sz="1200" b="0" i="0" kern="1200" dirty="0" smtClean="0">
                <a:solidFill>
                  <a:schemeClr val="tx1"/>
                </a:solidFill>
                <a:effectLst/>
                <a:latin typeface="Arial" charset="0"/>
                <a:ea typeface="+mn-ea"/>
                <a:cs typeface="+mn-cs"/>
              </a:rPr>
              <a:t> theory of </a:t>
            </a:r>
            <a:r>
              <a:rPr lang="en-US" sz="1200" b="0" i="0" u="none" strike="noStrike" kern="1200" dirty="0" smtClean="0">
                <a:solidFill>
                  <a:schemeClr val="tx1"/>
                </a:solidFill>
                <a:effectLst/>
                <a:latin typeface="Arial" charset="0"/>
                <a:ea typeface="+mn-ea"/>
                <a:cs typeface="+mn-cs"/>
                <a:hlinkClick r:id="rId4" tooltip="Artificial neural networks"/>
              </a:rPr>
              <a:t>artificial neural networks</a:t>
            </a:r>
            <a:r>
              <a:rPr lang="en-US" sz="1200" b="0" i="0" kern="1200" dirty="0" smtClean="0">
                <a:solidFill>
                  <a:schemeClr val="tx1"/>
                </a:solidFill>
                <a:effectLst/>
                <a:latin typeface="Arial" charset="0"/>
                <a:ea typeface="+mn-ea"/>
                <a:cs typeface="+mn-cs"/>
              </a:rPr>
              <a:t>, the </a:t>
            </a:r>
            <a:r>
              <a:rPr lang="en-US" sz="1200" b="1" i="0" kern="1200" dirty="0" smtClean="0">
                <a:solidFill>
                  <a:schemeClr val="tx1"/>
                </a:solidFill>
                <a:effectLst/>
                <a:latin typeface="Arial" charset="0"/>
                <a:ea typeface="+mn-ea"/>
                <a:cs typeface="+mn-cs"/>
              </a:rPr>
              <a:t>universal approximation theorem</a:t>
            </a:r>
            <a:r>
              <a:rPr lang="en-US" sz="1200" b="0" i="0" kern="1200" dirty="0" smtClean="0">
                <a:solidFill>
                  <a:schemeClr val="tx1"/>
                </a:solidFill>
                <a:effectLst/>
                <a:latin typeface="Arial" charset="0"/>
                <a:ea typeface="+mn-ea"/>
                <a:cs typeface="+mn-cs"/>
              </a:rPr>
              <a:t> states</a:t>
            </a:r>
            <a:r>
              <a:rPr lang="en-US" sz="1200" b="0" i="0" u="none" strike="noStrike" kern="1200" baseline="30000" dirty="0" smtClean="0">
                <a:solidFill>
                  <a:schemeClr val="tx1"/>
                </a:solidFill>
                <a:effectLst/>
                <a:latin typeface="Arial" charset="0"/>
                <a:ea typeface="+mn-ea"/>
                <a:cs typeface="+mn-cs"/>
                <a:hlinkClick r:id="rId5"/>
              </a:rPr>
              <a:t>[1]</a:t>
            </a:r>
            <a:r>
              <a:rPr lang="en-US" sz="1200" b="0" i="0" kern="1200" dirty="0" smtClean="0">
                <a:solidFill>
                  <a:schemeClr val="tx1"/>
                </a:solidFill>
                <a:effectLst/>
                <a:latin typeface="Arial" charset="0"/>
                <a:ea typeface="+mn-ea"/>
                <a:cs typeface="+mn-cs"/>
              </a:rPr>
              <a:t> that a </a:t>
            </a:r>
            <a:r>
              <a:rPr lang="en-US" sz="1200" b="0" i="0" u="none" strike="noStrike" kern="1200" dirty="0" smtClean="0">
                <a:solidFill>
                  <a:schemeClr val="tx1"/>
                </a:solidFill>
                <a:effectLst/>
                <a:latin typeface="Arial" charset="0"/>
                <a:ea typeface="+mn-ea"/>
                <a:cs typeface="+mn-cs"/>
                <a:hlinkClick r:id="rId6" tooltip="Feedforward neural network"/>
              </a:rPr>
              <a:t>feed-forward</a:t>
            </a:r>
            <a:r>
              <a:rPr lang="en-US" sz="1200" b="0" i="0" kern="1200" dirty="0" smtClean="0">
                <a:solidFill>
                  <a:schemeClr val="tx1"/>
                </a:solidFill>
                <a:effectLst/>
                <a:latin typeface="Arial" charset="0"/>
                <a:ea typeface="+mn-ea"/>
                <a:cs typeface="+mn-cs"/>
              </a:rPr>
              <a:t> network with a single hidden layer containing a finite number of </a:t>
            </a:r>
            <a:r>
              <a:rPr lang="en-US" sz="1200" b="0" i="0" u="none" strike="noStrike" kern="1200" dirty="0" smtClean="0">
                <a:solidFill>
                  <a:schemeClr val="tx1"/>
                </a:solidFill>
                <a:effectLst/>
                <a:latin typeface="Arial" charset="0"/>
                <a:ea typeface="+mn-ea"/>
                <a:cs typeface="+mn-cs"/>
                <a:hlinkClick r:id="rId7" tooltip="Neuron"/>
              </a:rPr>
              <a:t>neurons</a:t>
            </a:r>
            <a:r>
              <a:rPr lang="en-US" sz="1200" b="0" i="0" kern="1200" dirty="0" smtClean="0">
                <a:solidFill>
                  <a:schemeClr val="tx1"/>
                </a:solidFill>
                <a:effectLst/>
                <a:latin typeface="Arial" charset="0"/>
                <a:ea typeface="+mn-ea"/>
                <a:cs typeface="+mn-cs"/>
              </a:rPr>
              <a:t> (i.e., a </a:t>
            </a:r>
            <a:r>
              <a:rPr lang="en-US" sz="1200" b="0" i="0" u="none" strike="noStrike" kern="1200" dirty="0" smtClean="0">
                <a:solidFill>
                  <a:schemeClr val="tx1"/>
                </a:solidFill>
                <a:effectLst/>
                <a:latin typeface="Arial" charset="0"/>
                <a:ea typeface="+mn-ea"/>
                <a:cs typeface="+mn-cs"/>
                <a:hlinkClick r:id="rId8" tooltip="Multilayer perceptron"/>
              </a:rPr>
              <a:t>multilayer perceptron</a:t>
            </a:r>
            <a:r>
              <a:rPr lang="en-US" sz="1200" b="0" i="0" kern="1200" dirty="0" smtClean="0">
                <a:solidFill>
                  <a:schemeClr val="tx1"/>
                </a:solidFill>
                <a:effectLst/>
                <a:latin typeface="Arial" charset="0"/>
                <a:ea typeface="+mn-ea"/>
                <a:cs typeface="+mn-cs"/>
              </a:rPr>
              <a:t>), can approximate </a:t>
            </a:r>
            <a:r>
              <a:rPr lang="en-US" sz="1200" b="0" i="0" u="none" strike="noStrike" kern="1200" dirty="0" smtClean="0">
                <a:solidFill>
                  <a:schemeClr val="tx1"/>
                </a:solidFill>
                <a:effectLst/>
                <a:latin typeface="Arial" charset="0"/>
                <a:ea typeface="+mn-ea"/>
                <a:cs typeface="+mn-cs"/>
                <a:hlinkClick r:id="rId9" tooltip="Continuous functions"/>
              </a:rPr>
              <a:t>continuous functions</a:t>
            </a:r>
            <a:r>
              <a:rPr lang="en-US" sz="1200" b="0" i="0" kern="1200" dirty="0" smtClean="0">
                <a:solidFill>
                  <a:schemeClr val="tx1"/>
                </a:solidFill>
                <a:effectLst/>
                <a:latin typeface="Arial" charset="0"/>
                <a:ea typeface="+mn-ea"/>
                <a:cs typeface="+mn-cs"/>
              </a:rPr>
              <a:t> on </a:t>
            </a:r>
            <a:r>
              <a:rPr lang="en-US" sz="1200" b="0" i="0" u="none" strike="noStrike" kern="1200" dirty="0" smtClean="0">
                <a:solidFill>
                  <a:schemeClr val="tx1"/>
                </a:solidFill>
                <a:effectLst/>
                <a:latin typeface="Arial" charset="0"/>
                <a:ea typeface="+mn-ea"/>
                <a:cs typeface="+mn-cs"/>
                <a:hlinkClick r:id="rId10" tooltip="Compact space"/>
              </a:rPr>
              <a:t>compact subsets</a:t>
            </a:r>
            <a:r>
              <a:rPr lang="en-US" sz="1200" b="0" i="0" kern="1200" dirty="0" smtClean="0">
                <a:solidFill>
                  <a:schemeClr val="tx1"/>
                </a:solidFill>
                <a:effectLst/>
                <a:latin typeface="Arial" charset="0"/>
                <a:ea typeface="+mn-ea"/>
                <a:cs typeface="+mn-cs"/>
              </a:rPr>
              <a:t> of </a:t>
            </a:r>
            <a:r>
              <a:rPr lang="en-US" sz="1200" b="1" i="0" u="none" strike="noStrike" kern="1200" dirty="0" smtClean="0">
                <a:solidFill>
                  <a:schemeClr val="tx1"/>
                </a:solidFill>
                <a:effectLst/>
                <a:latin typeface="Arial" charset="0"/>
                <a:ea typeface="+mn-ea"/>
                <a:cs typeface="+mn-cs"/>
                <a:hlinkClick r:id="rId11" tooltip="Euclidean space"/>
              </a:rPr>
              <a:t>R</a:t>
            </a:r>
            <a:r>
              <a:rPr lang="en-US" sz="1200" b="0" i="0" u="none" strike="noStrike" kern="1200" baseline="30000" dirty="0" smtClean="0">
                <a:solidFill>
                  <a:schemeClr val="tx1"/>
                </a:solidFill>
                <a:effectLst/>
                <a:latin typeface="Arial" charset="0"/>
                <a:ea typeface="+mn-ea"/>
                <a:cs typeface="+mn-cs"/>
                <a:hlinkClick r:id="rId11" tooltip="Euclidean space"/>
              </a:rPr>
              <a:t>n</a:t>
            </a:r>
            <a:r>
              <a:rPr lang="en-US" sz="1200" b="0" i="0" kern="1200" dirty="0" smtClean="0">
                <a:solidFill>
                  <a:schemeClr val="tx1"/>
                </a:solidFill>
                <a:effectLst/>
                <a:latin typeface="Arial" charset="0"/>
                <a:ea typeface="+mn-ea"/>
                <a:cs typeface="+mn-cs"/>
              </a:rPr>
              <a:t>, under mild assumptions on the activation function. The theorem thus states that simple neural networks can </a:t>
            </a:r>
            <a:r>
              <a:rPr lang="en-US" sz="1200" b="0" i="1" kern="1200" dirty="0" smtClean="0">
                <a:solidFill>
                  <a:schemeClr val="tx1"/>
                </a:solidFill>
                <a:effectLst/>
                <a:latin typeface="Arial" charset="0"/>
                <a:ea typeface="+mn-ea"/>
                <a:cs typeface="+mn-cs"/>
              </a:rPr>
              <a:t>represent</a:t>
            </a:r>
            <a:r>
              <a:rPr lang="en-US" sz="1200" b="0" i="0" kern="1200" dirty="0" smtClean="0">
                <a:solidFill>
                  <a:schemeClr val="tx1"/>
                </a:solidFill>
                <a:effectLst/>
                <a:latin typeface="Arial" charset="0"/>
                <a:ea typeface="+mn-ea"/>
                <a:cs typeface="+mn-cs"/>
              </a:rPr>
              <a:t> a wide variety of interesting functions when given appropriate parameters;</a:t>
            </a:r>
            <a:endParaRPr lang="en-US" dirty="0"/>
          </a:p>
        </p:txBody>
      </p:sp>
      <p:sp>
        <p:nvSpPr>
          <p:cNvPr id="4" name="Date Placeholder 3"/>
          <p:cNvSpPr>
            <a:spLocks noGrp="1"/>
          </p:cNvSpPr>
          <p:nvPr>
            <p:ph type="dt" idx="10"/>
          </p:nvPr>
        </p:nvSpPr>
        <p:spPr/>
        <p:txBody>
          <a:bodyPr/>
          <a:lstStyle/>
          <a:p>
            <a:r>
              <a:rPr lang="en-US" smtClean="0"/>
              <a:t>2017-08-15 </a:t>
            </a:r>
            <a:endParaRPr lang="en-US" dirty="0"/>
          </a:p>
        </p:txBody>
      </p:sp>
      <p:sp>
        <p:nvSpPr>
          <p:cNvPr id="5" name="Slide Number Placeholder 4"/>
          <p:cNvSpPr>
            <a:spLocks noGrp="1"/>
          </p:cNvSpPr>
          <p:nvPr>
            <p:ph type="sldNum" sz="quarter" idx="11"/>
          </p:nvPr>
        </p:nvSpPr>
        <p:spPr/>
        <p:txBody>
          <a:bodyPr/>
          <a:lstStyle/>
          <a:p>
            <a:fld id="{5852353D-F306-481A-B3D0-C36CE0BF9563}" type="slidenum">
              <a:rPr lang="en-US" smtClean="0"/>
              <a:pPr/>
              <a:t>18</a:t>
            </a:fld>
            <a:endParaRPr lang="en-US" dirty="0"/>
          </a:p>
        </p:txBody>
      </p:sp>
      <p:sp>
        <p:nvSpPr>
          <p:cNvPr id="6" name="Header Placeholder 5"/>
          <p:cNvSpPr>
            <a:spLocks noGrp="1"/>
          </p:cNvSpPr>
          <p:nvPr>
            <p:ph type="hdr" sz="quarter" idx="12"/>
          </p:nvPr>
        </p:nvSpPr>
        <p:spPr/>
        <p:txBody>
          <a:bodyPr/>
          <a:lstStyle/>
          <a:p>
            <a:r>
              <a:rPr lang="en-US" smtClean="0"/>
              <a:t>Neural Network Powered IAM </a:t>
            </a:r>
            <a:endParaRPr lang="en-US" dirty="0"/>
          </a:p>
        </p:txBody>
      </p:sp>
      <p:sp>
        <p:nvSpPr>
          <p:cNvPr id="7" name="Footer Placeholder 6"/>
          <p:cNvSpPr>
            <a:spLocks noGrp="1"/>
          </p:cNvSpPr>
          <p:nvPr>
            <p:ph type="ftr" sz="quarter" idx="13"/>
          </p:nvPr>
        </p:nvSpPr>
        <p:spPr/>
        <p:txBody>
          <a:bodyPr/>
          <a:lstStyle/>
          <a:p>
            <a:r>
              <a:rPr lang="en-US" smtClean="0"/>
              <a:t> </a:t>
            </a:r>
            <a:endParaRPr lang="en-US" dirty="0"/>
          </a:p>
        </p:txBody>
      </p:sp>
    </p:spTree>
    <p:extLst>
      <p:ext uri="{BB962C8B-B14F-4D97-AF65-F5344CB8AC3E}">
        <p14:creationId xmlns:p14="http://schemas.microsoft.com/office/powerpoint/2010/main" val="14100265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charset="0"/>
                <a:ea typeface="+mn-ea"/>
                <a:cs typeface="+mn-cs"/>
              </a:rPr>
              <a:t>In the </a:t>
            </a:r>
            <a:r>
              <a:rPr lang="en-US" sz="1200" b="0" i="0" u="none" strike="noStrike" kern="1200" dirty="0" smtClean="0">
                <a:solidFill>
                  <a:schemeClr val="tx1"/>
                </a:solidFill>
                <a:effectLst/>
                <a:latin typeface="Arial" charset="0"/>
                <a:ea typeface="+mn-ea"/>
                <a:cs typeface="+mn-cs"/>
                <a:hlinkClick r:id="rId3" tooltip="Mathematics"/>
              </a:rPr>
              <a:t>mathematical</a:t>
            </a:r>
            <a:r>
              <a:rPr lang="en-US" sz="1200" b="0" i="0" kern="1200" dirty="0" smtClean="0">
                <a:solidFill>
                  <a:schemeClr val="tx1"/>
                </a:solidFill>
                <a:effectLst/>
                <a:latin typeface="Arial" charset="0"/>
                <a:ea typeface="+mn-ea"/>
                <a:cs typeface="+mn-cs"/>
              </a:rPr>
              <a:t> theory of </a:t>
            </a:r>
            <a:r>
              <a:rPr lang="en-US" sz="1200" b="0" i="0" u="none" strike="noStrike" kern="1200" dirty="0" smtClean="0">
                <a:solidFill>
                  <a:schemeClr val="tx1"/>
                </a:solidFill>
                <a:effectLst/>
                <a:latin typeface="Arial" charset="0"/>
                <a:ea typeface="+mn-ea"/>
                <a:cs typeface="+mn-cs"/>
                <a:hlinkClick r:id="rId4" tooltip="Artificial neural networks"/>
              </a:rPr>
              <a:t>artificial neural networks</a:t>
            </a:r>
            <a:r>
              <a:rPr lang="en-US" sz="1200" b="0" i="0" kern="1200" dirty="0" smtClean="0">
                <a:solidFill>
                  <a:schemeClr val="tx1"/>
                </a:solidFill>
                <a:effectLst/>
                <a:latin typeface="Arial" charset="0"/>
                <a:ea typeface="+mn-ea"/>
                <a:cs typeface="+mn-cs"/>
              </a:rPr>
              <a:t>, the </a:t>
            </a:r>
            <a:r>
              <a:rPr lang="en-US" sz="1200" b="1" i="0" kern="1200" dirty="0" smtClean="0">
                <a:solidFill>
                  <a:schemeClr val="tx1"/>
                </a:solidFill>
                <a:effectLst/>
                <a:latin typeface="Arial" charset="0"/>
                <a:ea typeface="+mn-ea"/>
                <a:cs typeface="+mn-cs"/>
              </a:rPr>
              <a:t>universal approximation theorem</a:t>
            </a:r>
            <a:r>
              <a:rPr lang="en-US" sz="1200" b="0" i="0" kern="1200" dirty="0" smtClean="0">
                <a:solidFill>
                  <a:schemeClr val="tx1"/>
                </a:solidFill>
                <a:effectLst/>
                <a:latin typeface="Arial" charset="0"/>
                <a:ea typeface="+mn-ea"/>
                <a:cs typeface="+mn-cs"/>
              </a:rPr>
              <a:t> states</a:t>
            </a:r>
            <a:r>
              <a:rPr lang="en-US" sz="1200" b="0" i="0" u="none" strike="noStrike" kern="1200" baseline="30000" dirty="0" smtClean="0">
                <a:solidFill>
                  <a:schemeClr val="tx1"/>
                </a:solidFill>
                <a:effectLst/>
                <a:latin typeface="Arial" charset="0"/>
                <a:ea typeface="+mn-ea"/>
                <a:cs typeface="+mn-cs"/>
                <a:hlinkClick r:id="rId5"/>
              </a:rPr>
              <a:t>[1]</a:t>
            </a:r>
            <a:r>
              <a:rPr lang="en-US" sz="1200" b="0" i="0" kern="1200" dirty="0" smtClean="0">
                <a:solidFill>
                  <a:schemeClr val="tx1"/>
                </a:solidFill>
                <a:effectLst/>
                <a:latin typeface="Arial" charset="0"/>
                <a:ea typeface="+mn-ea"/>
                <a:cs typeface="+mn-cs"/>
              </a:rPr>
              <a:t> that a </a:t>
            </a:r>
            <a:r>
              <a:rPr lang="en-US" sz="1200" b="0" i="0" u="none" strike="noStrike" kern="1200" dirty="0" smtClean="0">
                <a:solidFill>
                  <a:schemeClr val="tx1"/>
                </a:solidFill>
                <a:effectLst/>
                <a:latin typeface="Arial" charset="0"/>
                <a:ea typeface="+mn-ea"/>
                <a:cs typeface="+mn-cs"/>
                <a:hlinkClick r:id="rId6" tooltip="Feedforward neural network"/>
              </a:rPr>
              <a:t>feed-forward</a:t>
            </a:r>
            <a:r>
              <a:rPr lang="en-US" sz="1200" b="0" i="0" kern="1200" dirty="0" smtClean="0">
                <a:solidFill>
                  <a:schemeClr val="tx1"/>
                </a:solidFill>
                <a:effectLst/>
                <a:latin typeface="Arial" charset="0"/>
                <a:ea typeface="+mn-ea"/>
                <a:cs typeface="+mn-cs"/>
              </a:rPr>
              <a:t> network with a single hidden layer containing a finite number of </a:t>
            </a:r>
            <a:r>
              <a:rPr lang="en-US" sz="1200" b="0" i="0" u="none" strike="noStrike" kern="1200" dirty="0" smtClean="0">
                <a:solidFill>
                  <a:schemeClr val="tx1"/>
                </a:solidFill>
                <a:effectLst/>
                <a:latin typeface="Arial" charset="0"/>
                <a:ea typeface="+mn-ea"/>
                <a:cs typeface="+mn-cs"/>
                <a:hlinkClick r:id="rId7" tooltip="Neuron"/>
              </a:rPr>
              <a:t>neurons</a:t>
            </a:r>
            <a:r>
              <a:rPr lang="en-US" sz="1200" b="0" i="0" kern="1200" dirty="0" smtClean="0">
                <a:solidFill>
                  <a:schemeClr val="tx1"/>
                </a:solidFill>
                <a:effectLst/>
                <a:latin typeface="Arial" charset="0"/>
                <a:ea typeface="+mn-ea"/>
                <a:cs typeface="+mn-cs"/>
              </a:rPr>
              <a:t> (i.e., a </a:t>
            </a:r>
            <a:r>
              <a:rPr lang="en-US" sz="1200" b="0" i="0" u="none" strike="noStrike" kern="1200" dirty="0" smtClean="0">
                <a:solidFill>
                  <a:schemeClr val="tx1"/>
                </a:solidFill>
                <a:effectLst/>
                <a:latin typeface="Arial" charset="0"/>
                <a:ea typeface="+mn-ea"/>
                <a:cs typeface="+mn-cs"/>
                <a:hlinkClick r:id="rId8" tooltip="Multilayer perceptron"/>
              </a:rPr>
              <a:t>multilayer perceptron</a:t>
            </a:r>
            <a:r>
              <a:rPr lang="en-US" sz="1200" b="0" i="0" kern="1200" dirty="0" smtClean="0">
                <a:solidFill>
                  <a:schemeClr val="tx1"/>
                </a:solidFill>
                <a:effectLst/>
                <a:latin typeface="Arial" charset="0"/>
                <a:ea typeface="+mn-ea"/>
                <a:cs typeface="+mn-cs"/>
              </a:rPr>
              <a:t>), can approximate </a:t>
            </a:r>
            <a:r>
              <a:rPr lang="en-US" sz="1200" b="0" i="0" u="none" strike="noStrike" kern="1200" dirty="0" smtClean="0">
                <a:solidFill>
                  <a:schemeClr val="tx1"/>
                </a:solidFill>
                <a:effectLst/>
                <a:latin typeface="Arial" charset="0"/>
                <a:ea typeface="+mn-ea"/>
                <a:cs typeface="+mn-cs"/>
                <a:hlinkClick r:id="rId9" tooltip="Continuous functions"/>
              </a:rPr>
              <a:t>continuous functions</a:t>
            </a:r>
            <a:r>
              <a:rPr lang="en-US" sz="1200" b="0" i="0" kern="1200" dirty="0" smtClean="0">
                <a:solidFill>
                  <a:schemeClr val="tx1"/>
                </a:solidFill>
                <a:effectLst/>
                <a:latin typeface="Arial" charset="0"/>
                <a:ea typeface="+mn-ea"/>
                <a:cs typeface="+mn-cs"/>
              </a:rPr>
              <a:t> on </a:t>
            </a:r>
            <a:r>
              <a:rPr lang="en-US" sz="1200" b="0" i="0" u="none" strike="noStrike" kern="1200" dirty="0" smtClean="0">
                <a:solidFill>
                  <a:schemeClr val="tx1"/>
                </a:solidFill>
                <a:effectLst/>
                <a:latin typeface="Arial" charset="0"/>
                <a:ea typeface="+mn-ea"/>
                <a:cs typeface="+mn-cs"/>
                <a:hlinkClick r:id="rId10" tooltip="Compact space"/>
              </a:rPr>
              <a:t>compact subsets</a:t>
            </a:r>
            <a:r>
              <a:rPr lang="en-US" sz="1200" b="0" i="0" kern="1200" dirty="0" smtClean="0">
                <a:solidFill>
                  <a:schemeClr val="tx1"/>
                </a:solidFill>
                <a:effectLst/>
                <a:latin typeface="Arial" charset="0"/>
                <a:ea typeface="+mn-ea"/>
                <a:cs typeface="+mn-cs"/>
              </a:rPr>
              <a:t> of </a:t>
            </a:r>
            <a:r>
              <a:rPr lang="en-US" sz="1200" b="1" i="0" u="none" strike="noStrike" kern="1200" dirty="0" smtClean="0">
                <a:solidFill>
                  <a:schemeClr val="tx1"/>
                </a:solidFill>
                <a:effectLst/>
                <a:latin typeface="Arial" charset="0"/>
                <a:ea typeface="+mn-ea"/>
                <a:cs typeface="+mn-cs"/>
                <a:hlinkClick r:id="rId11" tooltip="Euclidean space"/>
              </a:rPr>
              <a:t>R</a:t>
            </a:r>
            <a:r>
              <a:rPr lang="en-US" sz="1200" b="0" i="0" u="none" strike="noStrike" kern="1200" baseline="30000" dirty="0" smtClean="0">
                <a:solidFill>
                  <a:schemeClr val="tx1"/>
                </a:solidFill>
                <a:effectLst/>
                <a:latin typeface="Arial" charset="0"/>
                <a:ea typeface="+mn-ea"/>
                <a:cs typeface="+mn-cs"/>
                <a:hlinkClick r:id="rId11" tooltip="Euclidean space"/>
              </a:rPr>
              <a:t>n</a:t>
            </a:r>
            <a:r>
              <a:rPr lang="en-US" sz="1200" b="0" i="0" kern="1200" dirty="0" smtClean="0">
                <a:solidFill>
                  <a:schemeClr val="tx1"/>
                </a:solidFill>
                <a:effectLst/>
                <a:latin typeface="Arial" charset="0"/>
                <a:ea typeface="+mn-ea"/>
                <a:cs typeface="+mn-cs"/>
              </a:rPr>
              <a:t>, under mild assumptions on the activation function. The theorem thus states that simple neural networks can </a:t>
            </a:r>
            <a:r>
              <a:rPr lang="en-US" sz="1200" b="0" i="1" kern="1200" dirty="0" smtClean="0">
                <a:solidFill>
                  <a:schemeClr val="tx1"/>
                </a:solidFill>
                <a:effectLst/>
                <a:latin typeface="Arial" charset="0"/>
                <a:ea typeface="+mn-ea"/>
                <a:cs typeface="+mn-cs"/>
              </a:rPr>
              <a:t>represent</a:t>
            </a:r>
            <a:r>
              <a:rPr lang="en-US" sz="1200" b="0" i="0" kern="1200" dirty="0" smtClean="0">
                <a:solidFill>
                  <a:schemeClr val="tx1"/>
                </a:solidFill>
                <a:effectLst/>
                <a:latin typeface="Arial" charset="0"/>
                <a:ea typeface="+mn-ea"/>
                <a:cs typeface="+mn-cs"/>
              </a:rPr>
              <a:t> a wide variety of interesting functions when given appropriate parameters;</a:t>
            </a:r>
            <a:endParaRPr lang="en-US" dirty="0"/>
          </a:p>
        </p:txBody>
      </p:sp>
      <p:sp>
        <p:nvSpPr>
          <p:cNvPr id="4" name="Date Placeholder 3"/>
          <p:cNvSpPr>
            <a:spLocks noGrp="1"/>
          </p:cNvSpPr>
          <p:nvPr>
            <p:ph type="dt" idx="10"/>
          </p:nvPr>
        </p:nvSpPr>
        <p:spPr/>
        <p:txBody>
          <a:bodyPr/>
          <a:lstStyle/>
          <a:p>
            <a:r>
              <a:rPr lang="en-US" smtClean="0"/>
              <a:t>2017-08-15 </a:t>
            </a:r>
            <a:endParaRPr lang="en-US" dirty="0"/>
          </a:p>
        </p:txBody>
      </p:sp>
      <p:sp>
        <p:nvSpPr>
          <p:cNvPr id="5" name="Slide Number Placeholder 4"/>
          <p:cNvSpPr>
            <a:spLocks noGrp="1"/>
          </p:cNvSpPr>
          <p:nvPr>
            <p:ph type="sldNum" sz="quarter" idx="11"/>
          </p:nvPr>
        </p:nvSpPr>
        <p:spPr/>
        <p:txBody>
          <a:bodyPr/>
          <a:lstStyle/>
          <a:p>
            <a:fld id="{5852353D-F306-481A-B3D0-C36CE0BF9563}" type="slidenum">
              <a:rPr lang="en-US" smtClean="0"/>
              <a:pPr/>
              <a:t>19</a:t>
            </a:fld>
            <a:endParaRPr lang="en-US" dirty="0"/>
          </a:p>
        </p:txBody>
      </p:sp>
      <p:sp>
        <p:nvSpPr>
          <p:cNvPr id="6" name="Header Placeholder 5"/>
          <p:cNvSpPr>
            <a:spLocks noGrp="1"/>
          </p:cNvSpPr>
          <p:nvPr>
            <p:ph type="hdr" sz="quarter" idx="12"/>
          </p:nvPr>
        </p:nvSpPr>
        <p:spPr/>
        <p:txBody>
          <a:bodyPr/>
          <a:lstStyle/>
          <a:p>
            <a:r>
              <a:rPr lang="en-US" smtClean="0"/>
              <a:t>Neural Network Powered IAM </a:t>
            </a:r>
            <a:endParaRPr lang="en-US" dirty="0"/>
          </a:p>
        </p:txBody>
      </p:sp>
      <p:sp>
        <p:nvSpPr>
          <p:cNvPr id="7" name="Footer Placeholder 6"/>
          <p:cNvSpPr>
            <a:spLocks noGrp="1"/>
          </p:cNvSpPr>
          <p:nvPr>
            <p:ph type="ftr" sz="quarter" idx="13"/>
          </p:nvPr>
        </p:nvSpPr>
        <p:spPr/>
        <p:txBody>
          <a:bodyPr/>
          <a:lstStyle/>
          <a:p>
            <a:r>
              <a:rPr lang="en-US" smtClean="0"/>
              <a:t> </a:t>
            </a:r>
            <a:endParaRPr lang="en-US" dirty="0"/>
          </a:p>
        </p:txBody>
      </p:sp>
    </p:spTree>
    <p:extLst>
      <p:ext uri="{BB962C8B-B14F-4D97-AF65-F5344CB8AC3E}">
        <p14:creationId xmlns:p14="http://schemas.microsoft.com/office/powerpoint/2010/main" val="3507949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smtClean="0"/>
              <a:t>2017-08-15 </a:t>
            </a:r>
            <a:endParaRPr lang="en-US" dirty="0"/>
          </a:p>
        </p:txBody>
      </p:sp>
      <p:sp>
        <p:nvSpPr>
          <p:cNvPr id="5" name="Slide Number Placeholder 4"/>
          <p:cNvSpPr>
            <a:spLocks noGrp="1"/>
          </p:cNvSpPr>
          <p:nvPr>
            <p:ph type="sldNum" sz="quarter" idx="11"/>
          </p:nvPr>
        </p:nvSpPr>
        <p:spPr/>
        <p:txBody>
          <a:bodyPr/>
          <a:lstStyle/>
          <a:p>
            <a:fld id="{5852353D-F306-481A-B3D0-C36CE0BF9563}" type="slidenum">
              <a:rPr lang="en-US" smtClean="0"/>
              <a:pPr/>
              <a:t>20</a:t>
            </a:fld>
            <a:endParaRPr lang="en-US" dirty="0"/>
          </a:p>
        </p:txBody>
      </p:sp>
      <p:sp>
        <p:nvSpPr>
          <p:cNvPr id="6" name="Header Placeholder 5"/>
          <p:cNvSpPr>
            <a:spLocks noGrp="1"/>
          </p:cNvSpPr>
          <p:nvPr>
            <p:ph type="hdr" sz="quarter" idx="12"/>
          </p:nvPr>
        </p:nvSpPr>
        <p:spPr/>
        <p:txBody>
          <a:bodyPr/>
          <a:lstStyle/>
          <a:p>
            <a:r>
              <a:rPr lang="en-US" smtClean="0"/>
              <a:t>Neural Network Powered IAM </a:t>
            </a:r>
            <a:endParaRPr lang="en-US" dirty="0"/>
          </a:p>
        </p:txBody>
      </p:sp>
      <p:sp>
        <p:nvSpPr>
          <p:cNvPr id="7" name="Footer Placeholder 6"/>
          <p:cNvSpPr>
            <a:spLocks noGrp="1"/>
          </p:cNvSpPr>
          <p:nvPr>
            <p:ph type="ftr" sz="quarter" idx="13"/>
          </p:nvPr>
        </p:nvSpPr>
        <p:spPr/>
        <p:txBody>
          <a:bodyPr/>
          <a:lstStyle/>
          <a:p>
            <a:r>
              <a:rPr lang="en-US" smtClean="0"/>
              <a:t> </a:t>
            </a:r>
            <a:endParaRPr lang="en-US" dirty="0"/>
          </a:p>
        </p:txBody>
      </p:sp>
    </p:spTree>
    <p:extLst>
      <p:ext uri="{BB962C8B-B14F-4D97-AF65-F5344CB8AC3E}">
        <p14:creationId xmlns:p14="http://schemas.microsoft.com/office/powerpoint/2010/main" val="1463820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1" i="0" kern="1200" dirty="0">
                <a:solidFill>
                  <a:schemeClr val="tx1"/>
                </a:solidFill>
                <a:effectLst/>
                <a:latin typeface="Arial" charset="0"/>
                <a:ea typeface="+mn-ea"/>
                <a:cs typeface="+mn-cs"/>
              </a:rPr>
              <a:t>Turning</a:t>
            </a:r>
            <a:r>
              <a:rPr lang="en-US" altLang="zh-CN" sz="1200" b="0" i="0" kern="1200" dirty="0">
                <a:solidFill>
                  <a:schemeClr val="tx1"/>
                </a:solidFill>
                <a:effectLst/>
                <a:latin typeface="Arial" charset="0"/>
                <a:ea typeface="+mn-ea"/>
                <a:cs typeface="+mn-cs"/>
              </a:rPr>
              <a:t>:《</a:t>
            </a:r>
            <a:r>
              <a:rPr lang="zh-CN" altLang="en-US" sz="1200" b="0" i="0" kern="1200" dirty="0">
                <a:solidFill>
                  <a:schemeClr val="tx1"/>
                </a:solidFill>
                <a:effectLst/>
                <a:latin typeface="Arial" charset="0"/>
                <a:ea typeface="+mn-ea"/>
                <a:cs typeface="+mn-cs"/>
              </a:rPr>
              <a:t>計算機器和智能</a:t>
            </a:r>
            <a:r>
              <a:rPr lang="en-US" altLang="zh-CN" sz="1200" b="0" i="0" kern="1200" dirty="0">
                <a:solidFill>
                  <a:schemeClr val="tx1"/>
                </a:solidFill>
                <a:effectLst/>
                <a:latin typeface="Arial" charset="0"/>
                <a:ea typeface="+mn-ea"/>
                <a:cs typeface="+mn-cs"/>
              </a:rPr>
              <a:t>》</a:t>
            </a:r>
            <a:r>
              <a:rPr lang="zh-CN" altLang="en-US" sz="1200" b="0" i="0" kern="1200" dirty="0">
                <a:solidFill>
                  <a:schemeClr val="tx1"/>
                </a:solidFill>
                <a:effectLst/>
                <a:latin typeface="Arial" charset="0"/>
                <a:ea typeface="+mn-ea"/>
                <a:cs typeface="+mn-cs"/>
              </a:rPr>
              <a:t>（</a:t>
            </a:r>
            <a:r>
              <a:rPr lang="en-US" sz="1200" b="0" i="1" kern="1200" dirty="0">
                <a:solidFill>
                  <a:schemeClr val="tx1"/>
                </a:solidFill>
                <a:effectLst/>
                <a:latin typeface="Arial" charset="0"/>
                <a:ea typeface="+mn-ea"/>
                <a:cs typeface="+mn-cs"/>
              </a:rPr>
              <a:t>Computing Machinery and Intelligence</a:t>
            </a:r>
            <a:r>
              <a:rPr lang="en-US" sz="1200" b="0" i="0" kern="1200" dirty="0">
                <a:solidFill>
                  <a:schemeClr val="tx1"/>
                </a:solidFill>
                <a:effectLst/>
                <a:latin typeface="Arial" charset="0"/>
                <a:ea typeface="+mn-ea"/>
                <a:cs typeface="+mn-cs"/>
              </a:rPr>
              <a:t>）</a:t>
            </a:r>
          </a:p>
          <a:p>
            <a:r>
              <a:rPr lang="en-US" sz="1200" b="1" i="0" kern="1200" dirty="0">
                <a:solidFill>
                  <a:schemeClr val="tx1"/>
                </a:solidFill>
                <a:effectLst/>
                <a:latin typeface="Arial" charset="0"/>
                <a:ea typeface="+mn-ea"/>
                <a:cs typeface="+mn-cs"/>
              </a:rPr>
              <a:t>Enigma</a:t>
            </a:r>
          </a:p>
          <a:p>
            <a:r>
              <a:rPr lang="en-US" sz="1200" b="1" i="0" kern="1200" dirty="0" err="1">
                <a:solidFill>
                  <a:schemeClr val="tx1"/>
                </a:solidFill>
                <a:effectLst/>
                <a:latin typeface="Arial" charset="0"/>
                <a:ea typeface="+mn-ea"/>
                <a:cs typeface="+mn-cs"/>
              </a:rPr>
              <a:t>Turing_machine</a:t>
            </a:r>
            <a:r>
              <a:rPr lang="en-US" sz="1200" b="1" i="0" kern="1200" dirty="0">
                <a:solidFill>
                  <a:schemeClr val="tx1"/>
                </a:solidFill>
                <a:effectLst/>
                <a:latin typeface="Arial" charset="0"/>
                <a:ea typeface="+mn-ea"/>
                <a:cs typeface="+mn-cs"/>
              </a:rPr>
              <a:t>: </a:t>
            </a:r>
            <a:r>
              <a:rPr lang="en-US" sz="1200" b="0" i="0" kern="1200" dirty="0">
                <a:solidFill>
                  <a:schemeClr val="tx1"/>
                </a:solidFill>
                <a:effectLst/>
                <a:latin typeface="Arial" charset="0"/>
                <a:ea typeface="+mn-ea"/>
                <a:cs typeface="+mn-cs"/>
              </a:rPr>
              <a:t>A </a:t>
            </a:r>
            <a:r>
              <a:rPr lang="en-US" sz="1200" b="1" i="0" kern="1200" dirty="0">
                <a:solidFill>
                  <a:schemeClr val="tx1"/>
                </a:solidFill>
                <a:effectLst/>
                <a:latin typeface="Arial" charset="0"/>
                <a:ea typeface="+mn-ea"/>
                <a:cs typeface="+mn-cs"/>
              </a:rPr>
              <a:t>Turing machine</a:t>
            </a:r>
            <a:r>
              <a:rPr lang="en-US" sz="1200" b="0" i="0" kern="1200" dirty="0">
                <a:solidFill>
                  <a:schemeClr val="tx1"/>
                </a:solidFill>
                <a:effectLst/>
                <a:latin typeface="Arial" charset="0"/>
                <a:ea typeface="+mn-ea"/>
                <a:cs typeface="+mn-cs"/>
              </a:rPr>
              <a:t> is a </a:t>
            </a:r>
            <a:r>
              <a:rPr lang="en-US" sz="1200" b="0" i="0" u="none" strike="noStrike" kern="1200" dirty="0">
                <a:solidFill>
                  <a:schemeClr val="tx1"/>
                </a:solidFill>
                <a:effectLst/>
                <a:latin typeface="Arial" charset="0"/>
                <a:ea typeface="+mn-ea"/>
                <a:cs typeface="+mn-cs"/>
                <a:hlinkClick r:id="rId3" tooltip="Mathematical model of computation"/>
              </a:rPr>
              <a:t>mathematical model of computation</a:t>
            </a:r>
            <a:r>
              <a:rPr lang="en-US" sz="1200" b="0" i="0" kern="1200" dirty="0">
                <a:solidFill>
                  <a:schemeClr val="tx1"/>
                </a:solidFill>
                <a:effectLst/>
                <a:latin typeface="Arial" charset="0"/>
                <a:ea typeface="+mn-ea"/>
                <a:cs typeface="+mn-cs"/>
              </a:rPr>
              <a:t> that defines an </a:t>
            </a:r>
            <a:r>
              <a:rPr lang="en-US" sz="1200" b="0" i="0" u="none" strike="noStrike" kern="1200" dirty="0">
                <a:solidFill>
                  <a:schemeClr val="tx1"/>
                </a:solidFill>
                <a:effectLst/>
                <a:latin typeface="Arial" charset="0"/>
                <a:ea typeface="+mn-ea"/>
                <a:cs typeface="+mn-cs"/>
                <a:hlinkClick r:id="rId4" tooltip="Abstract machine"/>
              </a:rPr>
              <a:t>abstract machine</a:t>
            </a:r>
            <a:r>
              <a:rPr lang="en-US" sz="1200" b="0" i="0" u="none" strike="noStrike" kern="1200" baseline="30000" dirty="0">
                <a:solidFill>
                  <a:schemeClr val="tx1"/>
                </a:solidFill>
                <a:effectLst/>
                <a:latin typeface="Arial" charset="0"/>
                <a:ea typeface="+mn-ea"/>
                <a:cs typeface="+mn-cs"/>
                <a:hlinkClick r:id="rId5"/>
              </a:rPr>
              <a:t>[1]</a:t>
            </a:r>
            <a:r>
              <a:rPr lang="en-US" sz="1200" b="0" i="0" kern="1200" dirty="0">
                <a:solidFill>
                  <a:schemeClr val="tx1"/>
                </a:solidFill>
                <a:effectLst/>
                <a:latin typeface="Arial" charset="0"/>
                <a:ea typeface="+mn-ea"/>
                <a:cs typeface="+mn-cs"/>
              </a:rPr>
              <a:t> which manipulates symbols on a strip of tape according to a table of rules</a:t>
            </a:r>
            <a:endParaRPr lang="en-US" sz="1200" b="1" i="0" kern="1200" dirty="0">
              <a:solidFill>
                <a:schemeClr val="tx1"/>
              </a:solidFill>
              <a:effectLst/>
              <a:latin typeface="Arial" charset="0"/>
              <a:ea typeface="+mn-ea"/>
              <a:cs typeface="+mn-cs"/>
            </a:endParaRPr>
          </a:p>
          <a:p>
            <a:endParaRPr lang="en-US" sz="1200" b="1" i="0" kern="1200" dirty="0">
              <a:solidFill>
                <a:schemeClr val="tx1"/>
              </a:solidFill>
              <a:effectLst/>
              <a:latin typeface="Arial" charset="0"/>
              <a:ea typeface="+mn-ea"/>
              <a:cs typeface="+mn-cs"/>
            </a:endParaRPr>
          </a:p>
          <a:p>
            <a:r>
              <a:rPr lang="en-US" sz="1200" b="1" i="0" kern="1200" dirty="0">
                <a:solidFill>
                  <a:schemeClr val="tx1"/>
                </a:solidFill>
                <a:effectLst/>
                <a:latin typeface="Arial" charset="0"/>
                <a:ea typeface="+mn-ea"/>
                <a:cs typeface="+mn-cs"/>
              </a:rPr>
              <a:t>Weak artificial intelligence</a:t>
            </a:r>
            <a:r>
              <a:rPr lang="en-US" sz="1200" b="0" i="0" kern="1200" dirty="0">
                <a:solidFill>
                  <a:schemeClr val="tx1"/>
                </a:solidFill>
                <a:effectLst/>
                <a:latin typeface="Arial" charset="0"/>
                <a:ea typeface="+mn-ea"/>
                <a:cs typeface="+mn-cs"/>
              </a:rPr>
              <a:t> (</a:t>
            </a:r>
            <a:r>
              <a:rPr lang="en-US" sz="1200" b="1" i="0" kern="1200" dirty="0">
                <a:solidFill>
                  <a:schemeClr val="tx1"/>
                </a:solidFill>
                <a:effectLst/>
                <a:latin typeface="Arial" charset="0"/>
                <a:ea typeface="+mn-ea"/>
                <a:cs typeface="+mn-cs"/>
              </a:rPr>
              <a:t>weak AI</a:t>
            </a:r>
            <a:r>
              <a:rPr lang="en-US" sz="1200" b="0" i="0" kern="1200" dirty="0">
                <a:solidFill>
                  <a:schemeClr val="tx1"/>
                </a:solidFill>
                <a:effectLst/>
                <a:latin typeface="Arial" charset="0"/>
                <a:ea typeface="+mn-ea"/>
                <a:cs typeface="+mn-cs"/>
              </a:rPr>
              <a:t>), also known as </a:t>
            </a:r>
            <a:r>
              <a:rPr lang="en-US" sz="1200" b="1" i="0" kern="1200" dirty="0">
                <a:solidFill>
                  <a:schemeClr val="tx1"/>
                </a:solidFill>
                <a:effectLst/>
                <a:latin typeface="Arial" charset="0"/>
                <a:ea typeface="+mn-ea"/>
                <a:cs typeface="+mn-cs"/>
              </a:rPr>
              <a:t>narrow AI</a:t>
            </a:r>
            <a:endParaRPr lang="en-US" sz="1200" b="0" i="0" kern="1200" dirty="0">
              <a:solidFill>
                <a:schemeClr val="tx1"/>
              </a:solidFill>
              <a:effectLst/>
              <a:latin typeface="Arial" charset="0"/>
              <a:ea typeface="+mn-ea"/>
              <a:cs typeface="+mn-cs"/>
            </a:endParaRPr>
          </a:p>
          <a:p>
            <a:endParaRPr lang="en-US" sz="1200" b="0" i="0" kern="1200" dirty="0">
              <a:solidFill>
                <a:schemeClr val="tx1"/>
              </a:solidFill>
              <a:effectLst/>
              <a:latin typeface="Arial" charset="0"/>
              <a:ea typeface="+mn-ea"/>
              <a:cs typeface="+mn-cs"/>
            </a:endParaRPr>
          </a:p>
          <a:p>
            <a:r>
              <a:rPr lang="en-US" sz="1200" b="1" i="0" kern="1200" dirty="0">
                <a:solidFill>
                  <a:schemeClr val="tx1"/>
                </a:solidFill>
                <a:effectLst/>
                <a:latin typeface="Arial" charset="0"/>
                <a:ea typeface="+mn-ea"/>
                <a:cs typeface="+mn-cs"/>
              </a:rPr>
              <a:t>Deep Blue</a:t>
            </a:r>
            <a:r>
              <a:rPr lang="en-US" sz="1200" b="0" i="0" kern="1200" dirty="0">
                <a:solidFill>
                  <a:schemeClr val="tx1"/>
                </a:solidFill>
                <a:effectLst/>
                <a:latin typeface="Arial" charset="0"/>
                <a:ea typeface="+mn-ea"/>
                <a:cs typeface="+mn-cs"/>
              </a:rPr>
              <a:t>:</a:t>
            </a:r>
            <a:r>
              <a:rPr lang="en-US" sz="1200" b="0" i="0" kern="1200" baseline="0" dirty="0">
                <a:solidFill>
                  <a:schemeClr val="tx1"/>
                </a:solidFill>
                <a:effectLst/>
                <a:latin typeface="Arial" charset="0"/>
                <a:ea typeface="+mn-ea"/>
                <a:cs typeface="+mn-cs"/>
              </a:rPr>
              <a:t> </a:t>
            </a:r>
            <a:r>
              <a:rPr lang="en-US" altLang="zh-CN" sz="1200" b="1" i="0" kern="1200" baseline="0" dirty="0" smtClean="0">
                <a:solidFill>
                  <a:srgbClr val="FF0000"/>
                </a:solidFill>
                <a:effectLst/>
                <a:latin typeface="Arial" charset="0"/>
                <a:ea typeface="+mn-ea"/>
                <a:cs typeface="+mn-cs"/>
              </a:rPr>
              <a:t>A chess</a:t>
            </a:r>
            <a:r>
              <a:rPr lang="en-US" altLang="zh-CN" sz="1200" b="1" i="0" kern="1200" dirty="0" smtClean="0">
                <a:solidFill>
                  <a:srgbClr val="FF0000"/>
                </a:solidFill>
                <a:effectLst/>
                <a:latin typeface="Arial" charset="0"/>
                <a:ea typeface="+mn-ea"/>
                <a:cs typeface="+mn-cs"/>
              </a:rPr>
              <a:t>-playing computer. </a:t>
            </a:r>
            <a:r>
              <a:rPr lang="en-US" sz="1200" b="0" i="0" kern="1200" dirty="0" smtClean="0">
                <a:solidFill>
                  <a:schemeClr val="tx1"/>
                </a:solidFill>
                <a:effectLst/>
                <a:latin typeface="Arial" charset="0"/>
                <a:ea typeface="+mn-ea"/>
                <a:cs typeface="+mn-cs"/>
              </a:rPr>
              <a:t>The </a:t>
            </a:r>
            <a:r>
              <a:rPr lang="en-US" sz="1200" b="0" i="0" kern="1200" dirty="0">
                <a:solidFill>
                  <a:schemeClr val="tx1"/>
                </a:solidFill>
                <a:effectLst/>
                <a:latin typeface="Arial" charset="0"/>
                <a:ea typeface="+mn-ea"/>
                <a:cs typeface="+mn-cs"/>
              </a:rPr>
              <a:t>system derived its playing strength mainly from </a:t>
            </a:r>
            <a:r>
              <a:rPr lang="en-US" sz="1200" b="0" i="0" u="none" strike="noStrike" kern="1200" dirty="0">
                <a:solidFill>
                  <a:schemeClr val="tx1"/>
                </a:solidFill>
                <a:effectLst/>
                <a:latin typeface="Arial" charset="0"/>
                <a:ea typeface="+mn-ea"/>
                <a:cs typeface="+mn-cs"/>
                <a:hlinkClick r:id="rId6" tooltip="Brute-force search"/>
              </a:rPr>
              <a:t>brute force</a:t>
            </a:r>
            <a:r>
              <a:rPr lang="en-US" sz="1200" b="0" i="0" kern="1200" dirty="0">
                <a:solidFill>
                  <a:schemeClr val="tx1"/>
                </a:solidFill>
                <a:effectLst/>
                <a:latin typeface="Arial" charset="0"/>
                <a:ea typeface="+mn-ea"/>
                <a:cs typeface="+mn-cs"/>
              </a:rPr>
              <a:t> computing power. It was a </a:t>
            </a:r>
            <a:r>
              <a:rPr lang="en-US" sz="1200" b="0" i="0" u="none" strike="noStrike" kern="1200" dirty="0">
                <a:solidFill>
                  <a:schemeClr val="tx1"/>
                </a:solidFill>
                <a:effectLst/>
                <a:latin typeface="Arial" charset="0"/>
                <a:ea typeface="+mn-ea"/>
                <a:cs typeface="+mn-cs"/>
                <a:hlinkClick r:id="rId7" tooltip="Massively parallel"/>
              </a:rPr>
              <a:t>massively parallel</a:t>
            </a:r>
            <a:r>
              <a:rPr lang="en-US" sz="1200" b="0" i="0" kern="1200" dirty="0">
                <a:solidFill>
                  <a:schemeClr val="tx1"/>
                </a:solidFill>
                <a:effectLst/>
                <a:latin typeface="Arial" charset="0"/>
                <a:ea typeface="+mn-ea"/>
                <a:cs typeface="+mn-cs"/>
              </a:rPr>
              <a:t>, </a:t>
            </a:r>
            <a:r>
              <a:rPr lang="en-US" sz="1200" b="0" i="0" u="none" strike="noStrike" kern="1200" dirty="0">
                <a:solidFill>
                  <a:schemeClr val="tx1"/>
                </a:solidFill>
                <a:effectLst/>
                <a:latin typeface="Arial" charset="0"/>
                <a:ea typeface="+mn-ea"/>
                <a:cs typeface="+mn-cs"/>
                <a:hlinkClick r:id="rId8" tooltip="IBM Scalable POWERparallel"/>
              </a:rPr>
              <a:t>RS/6000 SP Thin P2SC</a:t>
            </a:r>
            <a:r>
              <a:rPr lang="en-US" sz="1200" b="0" i="0" kern="1200" dirty="0">
                <a:solidFill>
                  <a:schemeClr val="tx1"/>
                </a:solidFill>
                <a:effectLst/>
                <a:latin typeface="Arial" charset="0"/>
                <a:ea typeface="+mn-ea"/>
                <a:cs typeface="+mn-cs"/>
              </a:rPr>
              <a:t>-based system with 30 nodes, with each node containing a 120 MHz </a:t>
            </a:r>
            <a:r>
              <a:rPr lang="en-US" sz="1200" b="0" i="0" u="sng" kern="1200" dirty="0">
                <a:solidFill>
                  <a:schemeClr val="tx1"/>
                </a:solidFill>
                <a:effectLst/>
                <a:latin typeface="Arial" charset="0"/>
                <a:ea typeface="+mn-ea"/>
                <a:cs typeface="+mn-cs"/>
                <a:hlinkClick r:id="rId9" tooltip="POWER2"/>
              </a:rPr>
              <a:t>P2SC</a:t>
            </a:r>
            <a:r>
              <a:rPr lang="en-US" sz="1200" b="0" i="0" kern="1200" dirty="0">
                <a:solidFill>
                  <a:schemeClr val="tx1"/>
                </a:solidFill>
                <a:effectLst/>
                <a:latin typeface="Arial" charset="0"/>
                <a:ea typeface="+mn-ea"/>
                <a:cs typeface="+mn-cs"/>
              </a:rPr>
              <a:t> </a:t>
            </a:r>
            <a:r>
              <a:rPr lang="en-US" sz="1200" b="0" i="0" u="none" strike="noStrike" kern="1200" dirty="0">
                <a:solidFill>
                  <a:schemeClr val="tx1"/>
                </a:solidFill>
                <a:effectLst/>
                <a:latin typeface="Arial" charset="0"/>
                <a:ea typeface="+mn-ea"/>
                <a:cs typeface="+mn-cs"/>
                <a:hlinkClick r:id="rId10" tooltip="Microprocessor"/>
              </a:rPr>
              <a:t>microprocessor</a:t>
            </a:r>
            <a:r>
              <a:rPr lang="en-US" sz="1200" b="0" i="0" kern="1200" dirty="0">
                <a:solidFill>
                  <a:schemeClr val="tx1"/>
                </a:solidFill>
                <a:effectLst/>
                <a:latin typeface="Arial" charset="0"/>
                <a:ea typeface="+mn-ea"/>
                <a:cs typeface="+mn-cs"/>
              </a:rPr>
              <a:t>, enhanced with 480 special purpose </a:t>
            </a:r>
            <a:r>
              <a:rPr lang="en-US" sz="1200" b="0" i="0" u="none" strike="noStrike" kern="1200" dirty="0">
                <a:solidFill>
                  <a:schemeClr val="tx1"/>
                </a:solidFill>
                <a:effectLst/>
                <a:latin typeface="Arial" charset="0"/>
                <a:ea typeface="+mn-ea"/>
                <a:cs typeface="+mn-cs"/>
                <a:hlinkClick r:id="rId11" tooltip="Very-large-scale integration"/>
              </a:rPr>
              <a:t>VLSI</a:t>
            </a:r>
            <a:r>
              <a:rPr lang="en-US" sz="1200" b="0" i="0" kern="1200" dirty="0">
                <a:solidFill>
                  <a:schemeClr val="tx1"/>
                </a:solidFill>
                <a:effectLst/>
                <a:latin typeface="Arial" charset="0"/>
                <a:ea typeface="+mn-ea"/>
                <a:cs typeface="+mn-cs"/>
              </a:rPr>
              <a:t> chess chips. Its chess playing program was written in </a:t>
            </a:r>
            <a:r>
              <a:rPr lang="en-US" sz="1200" b="0" i="0" u="none" strike="noStrike" kern="1200" dirty="0">
                <a:solidFill>
                  <a:schemeClr val="tx1"/>
                </a:solidFill>
                <a:effectLst/>
                <a:latin typeface="Arial" charset="0"/>
                <a:ea typeface="+mn-ea"/>
                <a:cs typeface="+mn-cs"/>
                <a:hlinkClick r:id="rId12" tooltip="C (programming language)"/>
              </a:rPr>
              <a:t>C</a:t>
            </a:r>
            <a:r>
              <a:rPr lang="en-US" sz="1200" b="0" i="0" kern="1200" dirty="0">
                <a:solidFill>
                  <a:schemeClr val="tx1"/>
                </a:solidFill>
                <a:effectLst/>
                <a:latin typeface="Arial" charset="0"/>
                <a:ea typeface="+mn-ea"/>
                <a:cs typeface="+mn-cs"/>
              </a:rPr>
              <a:t> and ran under the </a:t>
            </a:r>
            <a:r>
              <a:rPr lang="en-US" sz="1200" b="0" i="0" u="none" strike="noStrike" kern="1200" dirty="0">
                <a:solidFill>
                  <a:schemeClr val="tx1"/>
                </a:solidFill>
                <a:effectLst/>
                <a:latin typeface="Arial" charset="0"/>
                <a:ea typeface="+mn-ea"/>
                <a:cs typeface="+mn-cs"/>
                <a:hlinkClick r:id="rId13" tooltip="AIX operating system"/>
              </a:rPr>
              <a:t>AIX</a:t>
            </a:r>
            <a:r>
              <a:rPr lang="en-US" sz="1200" b="0" i="0" kern="1200" dirty="0">
                <a:solidFill>
                  <a:schemeClr val="tx1"/>
                </a:solidFill>
                <a:effectLst/>
                <a:latin typeface="Arial" charset="0"/>
                <a:ea typeface="+mn-ea"/>
                <a:cs typeface="+mn-cs"/>
              </a:rPr>
              <a:t> </a:t>
            </a:r>
            <a:r>
              <a:rPr lang="en-US" sz="1200" b="0" i="0" u="none" strike="noStrike" kern="1200" dirty="0">
                <a:solidFill>
                  <a:schemeClr val="tx1"/>
                </a:solidFill>
                <a:effectLst/>
                <a:latin typeface="Arial" charset="0"/>
                <a:ea typeface="+mn-ea"/>
                <a:cs typeface="+mn-cs"/>
                <a:hlinkClick r:id="rId14" tooltip="Operating system"/>
              </a:rPr>
              <a:t>operating system</a:t>
            </a:r>
            <a:r>
              <a:rPr lang="en-US" sz="1200" b="0" i="0" kern="1200" dirty="0">
                <a:solidFill>
                  <a:schemeClr val="tx1"/>
                </a:solidFill>
                <a:effectLst/>
                <a:latin typeface="Arial" charset="0"/>
                <a:ea typeface="+mn-ea"/>
                <a:cs typeface="+mn-cs"/>
              </a:rPr>
              <a:t>. It was capable of evaluating 200 million positions per second, twice as fast as the 1996 version. In June 1997, Deep Blue was the 259th most powerful </a:t>
            </a:r>
            <a:r>
              <a:rPr lang="en-US" sz="1200" b="0" i="0" u="none" strike="noStrike" kern="1200" dirty="0">
                <a:solidFill>
                  <a:schemeClr val="tx1"/>
                </a:solidFill>
                <a:effectLst/>
                <a:latin typeface="Arial" charset="0"/>
                <a:ea typeface="+mn-ea"/>
                <a:cs typeface="+mn-cs"/>
                <a:hlinkClick r:id="rId15" tooltip="Supercomputer"/>
              </a:rPr>
              <a:t>supercomputer</a:t>
            </a:r>
            <a:r>
              <a:rPr lang="en-US" sz="1200" b="0" i="0" u="none" strike="noStrike" kern="1200" dirty="0">
                <a:solidFill>
                  <a:schemeClr val="tx1"/>
                </a:solidFill>
                <a:effectLst/>
                <a:latin typeface="Arial" charset="0"/>
                <a:ea typeface="+mn-ea"/>
                <a:cs typeface="+mn-cs"/>
              </a:rPr>
              <a:t> </a:t>
            </a:r>
            <a:r>
              <a:rPr lang="en-US" sz="1200" b="0" i="0" kern="1200" dirty="0">
                <a:solidFill>
                  <a:schemeClr val="tx1"/>
                </a:solidFill>
                <a:effectLst/>
                <a:latin typeface="Arial" charset="0"/>
                <a:ea typeface="+mn-ea"/>
                <a:cs typeface="+mn-cs"/>
              </a:rPr>
              <a:t>according to the </a:t>
            </a:r>
            <a:r>
              <a:rPr lang="en-US" sz="1200" b="0" i="0" u="none" strike="noStrike" kern="1200" dirty="0">
                <a:solidFill>
                  <a:schemeClr val="tx1"/>
                </a:solidFill>
                <a:effectLst/>
                <a:latin typeface="Arial" charset="0"/>
                <a:ea typeface="+mn-ea"/>
                <a:cs typeface="+mn-cs"/>
                <a:hlinkClick r:id="rId16" tooltip="TOP500"/>
              </a:rPr>
              <a:t>TOP500</a:t>
            </a:r>
            <a:r>
              <a:rPr lang="en-US" sz="1200" b="0" i="0" kern="1200" dirty="0">
                <a:solidFill>
                  <a:schemeClr val="tx1"/>
                </a:solidFill>
                <a:effectLst/>
                <a:latin typeface="Arial" charset="0"/>
                <a:ea typeface="+mn-ea"/>
                <a:cs typeface="+mn-cs"/>
              </a:rPr>
              <a:t> list, achieving 11.38 </a:t>
            </a:r>
            <a:r>
              <a:rPr lang="en-US" sz="1200" b="0" i="0" u="none" strike="noStrike" kern="1200" dirty="0">
                <a:solidFill>
                  <a:schemeClr val="tx1"/>
                </a:solidFill>
                <a:effectLst/>
                <a:latin typeface="Arial" charset="0"/>
                <a:ea typeface="+mn-ea"/>
                <a:cs typeface="+mn-cs"/>
                <a:hlinkClick r:id="rId17" tooltip="GFLOPS"/>
              </a:rPr>
              <a:t>GFLOPS</a:t>
            </a:r>
            <a:r>
              <a:rPr lang="en-US" sz="1200" b="0" i="0" kern="1200" dirty="0">
                <a:solidFill>
                  <a:schemeClr val="tx1"/>
                </a:solidFill>
                <a:effectLst/>
                <a:latin typeface="Arial" charset="0"/>
                <a:ea typeface="+mn-ea"/>
                <a:cs typeface="+mn-cs"/>
              </a:rPr>
              <a:t> on the High-Performance </a:t>
            </a:r>
            <a:r>
              <a:rPr lang="en-US" sz="1200" b="0" i="0" u="none" strike="noStrike" kern="1200" dirty="0">
                <a:solidFill>
                  <a:schemeClr val="tx1"/>
                </a:solidFill>
                <a:effectLst/>
                <a:latin typeface="Arial" charset="0"/>
                <a:ea typeface="+mn-ea"/>
                <a:cs typeface="+mn-cs"/>
                <a:hlinkClick r:id="rId18" tooltip="LINPACK"/>
              </a:rPr>
              <a:t>LINPACK</a:t>
            </a:r>
            <a:r>
              <a:rPr lang="en-US" sz="1200" b="0" i="0" kern="1200" dirty="0">
                <a:solidFill>
                  <a:schemeClr val="tx1"/>
                </a:solidFill>
                <a:effectLst/>
                <a:latin typeface="Arial" charset="0"/>
                <a:ea typeface="+mn-ea"/>
                <a:cs typeface="+mn-cs"/>
              </a:rPr>
              <a:t> benchmark</a:t>
            </a:r>
            <a:r>
              <a:rPr lang="en-US" sz="1200" b="0" i="0" kern="1200" dirty="0" smtClean="0">
                <a:solidFill>
                  <a:schemeClr val="tx1"/>
                </a:solidFill>
                <a:effectLst/>
                <a:latin typeface="Arial" charset="0"/>
                <a:ea typeface="+mn-ea"/>
                <a:cs typeface="+mn-cs"/>
              </a:rPr>
              <a:t>.</a:t>
            </a:r>
          </a:p>
          <a:p>
            <a:endParaRPr lang="en-US" sz="1200" b="0" i="0" kern="1200" dirty="0" smtClean="0">
              <a:solidFill>
                <a:schemeClr val="tx1"/>
              </a:solidFill>
              <a:effectLst/>
              <a:latin typeface="Arial" charset="0"/>
              <a:ea typeface="+mn-ea"/>
              <a:cs typeface="+mn-cs"/>
            </a:endParaRPr>
          </a:p>
          <a:p>
            <a:r>
              <a:rPr lang="en-US" sz="1200" b="1" i="1" kern="1200" dirty="0" smtClean="0">
                <a:solidFill>
                  <a:schemeClr val="tx1"/>
                </a:solidFill>
                <a:effectLst/>
                <a:latin typeface="Arial" charset="0"/>
                <a:ea typeface="+mn-ea"/>
                <a:cs typeface="+mn-cs"/>
              </a:rPr>
              <a:t>The Hitchhiker's Guide to the Galaxy</a:t>
            </a:r>
            <a:r>
              <a:rPr lang="en-US" sz="1200" b="0" i="0" kern="1200" dirty="0" smtClean="0">
                <a:solidFill>
                  <a:schemeClr val="tx1"/>
                </a:solidFill>
                <a:effectLst/>
                <a:latin typeface="Arial" charset="0"/>
                <a:ea typeface="+mn-ea"/>
                <a:cs typeface="+mn-cs"/>
              </a:rPr>
              <a:t> : Deep Thought; Don’t Panic</a:t>
            </a:r>
            <a:endParaRPr lang="en-US" sz="1200" b="0" i="0" kern="1200" dirty="0">
              <a:solidFill>
                <a:schemeClr val="tx1"/>
              </a:solidFill>
              <a:effectLst/>
              <a:latin typeface="Arial" charset="0"/>
              <a:ea typeface="+mn-ea"/>
              <a:cs typeface="+mn-cs"/>
            </a:endParaRPr>
          </a:p>
          <a:p>
            <a:endParaRPr lang="en-US" sz="1200" b="0" i="0" kern="1200" dirty="0">
              <a:solidFill>
                <a:schemeClr val="tx1"/>
              </a:solidFill>
              <a:effectLst/>
              <a:latin typeface="Arial" charset="0"/>
              <a:ea typeface="+mn-ea"/>
              <a:cs typeface="+mn-cs"/>
            </a:endParaRPr>
          </a:p>
          <a:p>
            <a:r>
              <a:rPr lang="en-US" sz="1200" b="1" i="0" kern="1200" dirty="0">
                <a:solidFill>
                  <a:schemeClr val="tx1"/>
                </a:solidFill>
                <a:effectLst/>
                <a:latin typeface="Arial" charset="0"/>
                <a:ea typeface="+mn-ea"/>
                <a:cs typeface="+mn-cs"/>
              </a:rPr>
              <a:t>AlphaGo</a:t>
            </a:r>
            <a:r>
              <a:rPr lang="en-US" sz="1200" b="0" i="0" kern="1200" dirty="0">
                <a:solidFill>
                  <a:schemeClr val="tx1"/>
                </a:solidFill>
                <a:effectLst/>
                <a:latin typeface="Arial" charset="0"/>
                <a:ea typeface="+mn-ea"/>
                <a:cs typeface="+mn-cs"/>
              </a:rPr>
              <a:t>:  Monte Carlo tree search (1940s) and NN</a:t>
            </a:r>
          </a:p>
          <a:p>
            <a:r>
              <a:rPr lang="en-US" sz="1200" b="0" i="0" kern="1200" dirty="0">
                <a:solidFill>
                  <a:schemeClr val="tx1"/>
                </a:solidFill>
                <a:effectLst/>
                <a:latin typeface="Arial" charset="0"/>
                <a:ea typeface="+mn-ea"/>
                <a:cs typeface="+mn-cs"/>
              </a:rPr>
              <a:t>In March 2016, it beat </a:t>
            </a:r>
            <a:r>
              <a:rPr lang="en-US" sz="1200" b="0" i="0" u="none" strike="noStrike" kern="1200" dirty="0">
                <a:solidFill>
                  <a:schemeClr val="tx1"/>
                </a:solidFill>
                <a:effectLst/>
                <a:latin typeface="Arial" charset="0"/>
                <a:ea typeface="+mn-ea"/>
                <a:cs typeface="+mn-cs"/>
                <a:hlinkClick r:id="rId19" tooltip="Lee Sedol"/>
              </a:rPr>
              <a:t>Lee Sedol</a:t>
            </a:r>
            <a:r>
              <a:rPr lang="en-US" sz="1200" b="0" i="0" kern="1200" dirty="0">
                <a:solidFill>
                  <a:schemeClr val="tx1"/>
                </a:solidFill>
                <a:effectLst/>
                <a:latin typeface="Arial" charset="0"/>
                <a:ea typeface="+mn-ea"/>
                <a:cs typeface="+mn-cs"/>
              </a:rPr>
              <a:t> in </a:t>
            </a:r>
            <a:r>
              <a:rPr lang="en-US" sz="1200" b="0" i="0" u="none" strike="noStrike" kern="1200" dirty="0">
                <a:solidFill>
                  <a:schemeClr val="tx1"/>
                </a:solidFill>
                <a:effectLst/>
                <a:latin typeface="Arial" charset="0"/>
                <a:ea typeface="+mn-ea"/>
                <a:cs typeface="+mn-cs"/>
                <a:hlinkClick r:id="rId20" tooltip="AlphaGo versus Lee Sedol"/>
              </a:rPr>
              <a:t>a five-game match</a:t>
            </a:r>
            <a:r>
              <a:rPr lang="en-US" sz="1200" b="0" i="0" u="none" strike="noStrike" kern="1200" dirty="0">
                <a:solidFill>
                  <a:schemeClr val="tx1"/>
                </a:solidFill>
                <a:effectLst/>
                <a:latin typeface="Arial" charset="0"/>
                <a:ea typeface="+mn-ea"/>
                <a:cs typeface="+mn-cs"/>
              </a:rPr>
              <a:t> (4:1)</a:t>
            </a:r>
          </a:p>
          <a:p>
            <a:r>
              <a:rPr lang="en-US" sz="1200" b="0" i="0" kern="1200" dirty="0">
                <a:solidFill>
                  <a:schemeClr val="tx1"/>
                </a:solidFill>
                <a:effectLst/>
                <a:latin typeface="Arial" charset="0"/>
                <a:ea typeface="+mn-ea"/>
                <a:cs typeface="+mn-cs"/>
              </a:rPr>
              <a:t>In the 2017 </a:t>
            </a:r>
            <a:r>
              <a:rPr lang="en-US" sz="1200" b="0" i="0" u="none" strike="noStrike" kern="1200" dirty="0">
                <a:solidFill>
                  <a:schemeClr val="tx1"/>
                </a:solidFill>
                <a:effectLst/>
                <a:latin typeface="Arial" charset="0"/>
                <a:ea typeface="+mn-ea"/>
                <a:cs typeface="+mn-cs"/>
                <a:hlinkClick r:id="rId21" tooltip="Future of Go Summit"/>
              </a:rPr>
              <a:t>Future of Go Summit</a:t>
            </a:r>
            <a:r>
              <a:rPr lang="en-US" sz="1200" b="0" i="0" kern="1200" dirty="0">
                <a:solidFill>
                  <a:schemeClr val="tx1"/>
                </a:solidFill>
                <a:effectLst/>
                <a:latin typeface="Arial" charset="0"/>
                <a:ea typeface="+mn-ea"/>
                <a:cs typeface="+mn-cs"/>
              </a:rPr>
              <a:t>, AlphaGo beat </a:t>
            </a:r>
            <a:r>
              <a:rPr lang="en-US" sz="1200" b="0" i="0" u="none" strike="noStrike" kern="1200" dirty="0" err="1">
                <a:solidFill>
                  <a:schemeClr val="tx1"/>
                </a:solidFill>
                <a:effectLst/>
                <a:latin typeface="Arial" charset="0"/>
                <a:ea typeface="+mn-ea"/>
                <a:cs typeface="+mn-cs"/>
                <a:hlinkClick r:id="rId22" tooltip="Ke Jie"/>
              </a:rPr>
              <a:t>Ke</a:t>
            </a:r>
            <a:r>
              <a:rPr lang="en-US" sz="1200" b="0" i="0" u="none" strike="noStrike" kern="1200" dirty="0">
                <a:solidFill>
                  <a:schemeClr val="tx1"/>
                </a:solidFill>
                <a:effectLst/>
                <a:latin typeface="Arial" charset="0"/>
                <a:ea typeface="+mn-ea"/>
                <a:cs typeface="+mn-cs"/>
                <a:hlinkClick r:id="rId22" tooltip="Ke Jie"/>
              </a:rPr>
              <a:t> Jie</a:t>
            </a:r>
            <a:r>
              <a:rPr lang="en-US" sz="1200" b="0" i="0" kern="1200" dirty="0">
                <a:solidFill>
                  <a:schemeClr val="tx1"/>
                </a:solidFill>
                <a:effectLst/>
                <a:latin typeface="Arial" charset="0"/>
                <a:ea typeface="+mn-ea"/>
                <a:cs typeface="+mn-cs"/>
              </a:rPr>
              <a:t>, the world No.1 ranked player at the time, in a </a:t>
            </a:r>
            <a:r>
              <a:rPr lang="en-US" sz="1200" b="0" i="0" u="none" strike="noStrike" kern="1200" dirty="0">
                <a:solidFill>
                  <a:schemeClr val="tx1"/>
                </a:solidFill>
                <a:effectLst/>
                <a:latin typeface="Arial" charset="0"/>
                <a:ea typeface="+mn-ea"/>
                <a:cs typeface="+mn-cs"/>
                <a:hlinkClick r:id="rId23" tooltip="AlphaGo versus Ke Jie"/>
              </a:rPr>
              <a:t>three-game match</a:t>
            </a:r>
            <a:r>
              <a:rPr lang="en-US" sz="1200" b="0" i="0" kern="1200" dirty="0">
                <a:solidFill>
                  <a:schemeClr val="tx1"/>
                </a:solidFill>
                <a:effectLst/>
                <a:latin typeface="Arial" charset="0"/>
                <a:ea typeface="+mn-ea"/>
                <a:cs typeface="+mn-cs"/>
              </a:rPr>
              <a:t>. (3:0)</a:t>
            </a:r>
            <a:endParaRPr lang="en-US" dirty="0"/>
          </a:p>
        </p:txBody>
      </p:sp>
      <p:sp>
        <p:nvSpPr>
          <p:cNvPr id="4" name="Date Placeholder 3"/>
          <p:cNvSpPr>
            <a:spLocks noGrp="1"/>
          </p:cNvSpPr>
          <p:nvPr>
            <p:ph type="dt" idx="10"/>
          </p:nvPr>
        </p:nvSpPr>
        <p:spPr/>
        <p:txBody>
          <a:bodyPr/>
          <a:lstStyle/>
          <a:p>
            <a:r>
              <a:rPr lang="en-US"/>
              <a:t>2017-08-15 </a:t>
            </a:r>
            <a:endParaRPr lang="en-US" dirty="0"/>
          </a:p>
        </p:txBody>
      </p:sp>
      <p:sp>
        <p:nvSpPr>
          <p:cNvPr id="5" name="Slide Number Placeholder 4"/>
          <p:cNvSpPr>
            <a:spLocks noGrp="1"/>
          </p:cNvSpPr>
          <p:nvPr>
            <p:ph type="sldNum" sz="quarter" idx="11"/>
          </p:nvPr>
        </p:nvSpPr>
        <p:spPr/>
        <p:txBody>
          <a:bodyPr/>
          <a:lstStyle/>
          <a:p>
            <a:fld id="{5852353D-F306-481A-B3D0-C36CE0BF9563}" type="slidenum">
              <a:rPr lang="en-US" smtClean="0"/>
              <a:pPr/>
              <a:t>5</a:t>
            </a:fld>
            <a:endParaRPr lang="en-US" dirty="0"/>
          </a:p>
        </p:txBody>
      </p:sp>
      <p:sp>
        <p:nvSpPr>
          <p:cNvPr id="6" name="Header Placeholder 5"/>
          <p:cNvSpPr>
            <a:spLocks noGrp="1"/>
          </p:cNvSpPr>
          <p:nvPr>
            <p:ph type="hdr" sz="quarter" idx="12"/>
          </p:nvPr>
        </p:nvSpPr>
        <p:spPr/>
        <p:txBody>
          <a:bodyPr/>
          <a:lstStyle/>
          <a:p>
            <a:r>
              <a:rPr lang="en-US"/>
              <a:t>Neural Network Powered IAM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24119982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Arial" charset="0"/>
                <a:ea typeface="+mn-ea"/>
                <a:cs typeface="+mn-cs"/>
              </a:rPr>
              <a:t>Artificial general intelligence</a:t>
            </a:r>
            <a:r>
              <a:rPr lang="en-US" sz="1200" b="0" i="0" kern="1200" dirty="0" smtClean="0">
                <a:solidFill>
                  <a:schemeClr val="tx1"/>
                </a:solidFill>
                <a:effectLst/>
                <a:latin typeface="Arial" charset="0"/>
                <a:ea typeface="+mn-ea"/>
                <a:cs typeface="+mn-cs"/>
              </a:rPr>
              <a:t> (</a:t>
            </a:r>
            <a:r>
              <a:rPr lang="en-US" sz="1200" b="1" i="0" kern="1200" dirty="0" smtClean="0">
                <a:solidFill>
                  <a:schemeClr val="tx1"/>
                </a:solidFill>
                <a:effectLst/>
                <a:latin typeface="Arial" charset="0"/>
                <a:ea typeface="+mn-ea"/>
                <a:cs typeface="+mn-cs"/>
              </a:rPr>
              <a:t>AGI</a:t>
            </a:r>
            <a:r>
              <a:rPr lang="en-US" sz="1200" b="0" i="0" kern="1200" dirty="0" smtClean="0">
                <a:solidFill>
                  <a:schemeClr val="tx1"/>
                </a:solidFill>
                <a:effectLst/>
                <a:latin typeface="Arial" charset="0"/>
                <a:ea typeface="+mn-ea"/>
                <a:cs typeface="+mn-cs"/>
              </a:rPr>
              <a:t>) is the intelligence of a machine that could successfully perform any intellectual task that a </a:t>
            </a:r>
            <a:r>
              <a:rPr lang="en-US" sz="1200" b="0" i="0" u="none" strike="noStrike" kern="1200" dirty="0" smtClean="0">
                <a:solidFill>
                  <a:schemeClr val="tx1"/>
                </a:solidFill>
                <a:effectLst/>
                <a:latin typeface="Arial" charset="0"/>
                <a:ea typeface="+mn-ea"/>
                <a:cs typeface="+mn-cs"/>
                <a:hlinkClick r:id="rId3" tooltip="Human"/>
              </a:rPr>
              <a:t>human</a:t>
            </a:r>
            <a:r>
              <a:rPr lang="en-US" sz="1200" b="0" i="0" kern="1200" dirty="0" smtClean="0">
                <a:solidFill>
                  <a:schemeClr val="tx1"/>
                </a:solidFill>
                <a:effectLst/>
                <a:latin typeface="Arial" charset="0"/>
                <a:ea typeface="+mn-ea"/>
                <a:cs typeface="+mn-cs"/>
              </a:rPr>
              <a:t> being can. </a:t>
            </a:r>
          </a:p>
          <a:p>
            <a:r>
              <a:rPr lang="en-US" sz="1200" b="0" i="0" kern="1200" dirty="0" smtClean="0">
                <a:solidFill>
                  <a:schemeClr val="tx1"/>
                </a:solidFill>
                <a:effectLst/>
                <a:latin typeface="Arial" charset="0"/>
                <a:ea typeface="+mn-ea"/>
                <a:cs typeface="+mn-cs"/>
              </a:rPr>
              <a:t>The first generation of AI researchers was convinced that artificial general intelligence was possible and that it would exist in just a few decades.</a:t>
            </a:r>
          </a:p>
          <a:p>
            <a:endParaRPr lang="en-US" sz="1200" b="0" i="0" kern="1200" dirty="0" smtClean="0">
              <a:solidFill>
                <a:schemeClr val="tx1"/>
              </a:solidFill>
              <a:effectLst/>
              <a:latin typeface="Arial" charset="0"/>
              <a:ea typeface="+mn-ea"/>
              <a:cs typeface="+mn-cs"/>
            </a:endParaRPr>
          </a:p>
          <a:p>
            <a:r>
              <a:rPr lang="en-US" sz="1200" b="0" i="0" kern="1200" dirty="0" smtClean="0">
                <a:solidFill>
                  <a:schemeClr val="tx1"/>
                </a:solidFill>
                <a:effectLst/>
                <a:latin typeface="Arial" charset="0"/>
                <a:ea typeface="+mn-ea"/>
                <a:cs typeface="+mn-cs"/>
              </a:rPr>
              <a:t>In the 1990s and early 21st century, mainstream AI has achieved far greater commercial success and academic respectability by focusing on specific sub-problems where they can produce verifiable results and commercial applications, such as </a:t>
            </a:r>
            <a:r>
              <a:rPr lang="en-US" sz="1200" b="0" i="0" u="none" strike="noStrike" kern="1200" dirty="0" smtClean="0">
                <a:solidFill>
                  <a:schemeClr val="tx1"/>
                </a:solidFill>
                <a:effectLst/>
                <a:latin typeface="Arial" charset="0"/>
                <a:ea typeface="+mn-ea"/>
                <a:cs typeface="+mn-cs"/>
                <a:hlinkClick r:id="rId4" tooltip="Neural networks"/>
              </a:rPr>
              <a:t>neural networks</a:t>
            </a:r>
            <a:r>
              <a:rPr lang="en-US" sz="1200" b="0" i="0" kern="1200" dirty="0" smtClean="0">
                <a:solidFill>
                  <a:schemeClr val="tx1"/>
                </a:solidFill>
                <a:effectLst/>
                <a:latin typeface="Arial" charset="0"/>
                <a:ea typeface="+mn-ea"/>
                <a:cs typeface="+mn-cs"/>
              </a:rPr>
              <a:t>, </a:t>
            </a:r>
            <a:r>
              <a:rPr lang="en-US" sz="1200" b="0" i="0" u="none" strike="noStrike" kern="1200" dirty="0" smtClean="0">
                <a:solidFill>
                  <a:schemeClr val="tx1"/>
                </a:solidFill>
                <a:effectLst/>
                <a:latin typeface="Arial" charset="0"/>
                <a:ea typeface="+mn-ea"/>
                <a:cs typeface="+mn-cs"/>
                <a:hlinkClick r:id="rId5" tooltip="Computer vision"/>
              </a:rPr>
              <a:t>computer vision</a:t>
            </a:r>
            <a:r>
              <a:rPr lang="en-US" sz="1200" b="0" i="0" kern="1200" dirty="0" smtClean="0">
                <a:solidFill>
                  <a:schemeClr val="tx1"/>
                </a:solidFill>
                <a:effectLst/>
                <a:latin typeface="Arial" charset="0"/>
                <a:ea typeface="+mn-ea"/>
                <a:cs typeface="+mn-cs"/>
              </a:rPr>
              <a:t> or </a:t>
            </a:r>
            <a:r>
              <a:rPr lang="en-US" sz="1200" b="0" i="0" u="none" strike="noStrike" kern="1200" dirty="0" smtClean="0">
                <a:solidFill>
                  <a:schemeClr val="tx1"/>
                </a:solidFill>
                <a:effectLst/>
                <a:latin typeface="Arial" charset="0"/>
                <a:ea typeface="+mn-ea"/>
                <a:cs typeface="+mn-cs"/>
                <a:hlinkClick r:id="rId6" tooltip="Data mining"/>
              </a:rPr>
              <a:t>data mining</a:t>
            </a:r>
            <a:r>
              <a:rPr lang="en-US" sz="1200" b="0" i="0" kern="1200" dirty="0" smtClean="0">
                <a:solidFill>
                  <a:schemeClr val="tx1"/>
                </a:solidFill>
                <a:effectLst/>
                <a:latin typeface="Arial" charset="0"/>
                <a:ea typeface="+mn-ea"/>
                <a:cs typeface="+mn-cs"/>
              </a:rPr>
              <a:t>.</a:t>
            </a:r>
            <a:r>
              <a:rPr lang="en-US" sz="1200" b="0" i="0" u="none" strike="noStrike" kern="1200" baseline="30000" dirty="0" smtClean="0">
                <a:solidFill>
                  <a:schemeClr val="tx1"/>
                </a:solidFill>
                <a:effectLst/>
                <a:latin typeface="Arial" charset="0"/>
                <a:ea typeface="+mn-ea"/>
                <a:cs typeface="+mn-cs"/>
                <a:hlinkClick r:id="rId7"/>
              </a:rPr>
              <a:t>[27]</a:t>
            </a:r>
            <a:r>
              <a:rPr lang="en-US" sz="1200" b="0" i="0" kern="1200" dirty="0" smtClean="0">
                <a:solidFill>
                  <a:schemeClr val="tx1"/>
                </a:solidFill>
                <a:effectLst/>
                <a:latin typeface="Arial" charset="0"/>
                <a:ea typeface="+mn-ea"/>
                <a:cs typeface="+mn-cs"/>
              </a:rPr>
              <a:t> These "applied AI" systems are now used extensively throughout the technology industry, and research in this vein is very heavily funded in both academia and industry.</a:t>
            </a:r>
          </a:p>
          <a:p>
            <a:endParaRPr lang="en-US" sz="1200" b="0" i="0" kern="1200" dirty="0" smtClean="0">
              <a:solidFill>
                <a:schemeClr val="tx1"/>
              </a:solidFill>
              <a:effectLst/>
              <a:latin typeface="Arial" charset="0"/>
              <a:ea typeface="+mn-ea"/>
              <a:cs typeface="+mn-cs"/>
            </a:endParaRPr>
          </a:p>
          <a:p>
            <a:endParaRPr lang="en-US" dirty="0"/>
          </a:p>
        </p:txBody>
      </p:sp>
      <p:sp>
        <p:nvSpPr>
          <p:cNvPr id="4" name="Date Placeholder 3"/>
          <p:cNvSpPr>
            <a:spLocks noGrp="1"/>
          </p:cNvSpPr>
          <p:nvPr>
            <p:ph type="dt" idx="10"/>
          </p:nvPr>
        </p:nvSpPr>
        <p:spPr/>
        <p:txBody>
          <a:bodyPr/>
          <a:lstStyle/>
          <a:p>
            <a:r>
              <a:rPr lang="en-US" smtClean="0"/>
              <a:t>2017-08-15 </a:t>
            </a:r>
            <a:endParaRPr lang="en-US" dirty="0"/>
          </a:p>
        </p:txBody>
      </p:sp>
      <p:sp>
        <p:nvSpPr>
          <p:cNvPr id="5" name="Slide Number Placeholder 4"/>
          <p:cNvSpPr>
            <a:spLocks noGrp="1"/>
          </p:cNvSpPr>
          <p:nvPr>
            <p:ph type="sldNum" sz="quarter" idx="11"/>
          </p:nvPr>
        </p:nvSpPr>
        <p:spPr/>
        <p:txBody>
          <a:bodyPr/>
          <a:lstStyle/>
          <a:p>
            <a:fld id="{5852353D-F306-481A-B3D0-C36CE0BF9563}" type="slidenum">
              <a:rPr lang="en-US" smtClean="0"/>
              <a:pPr/>
              <a:t>6</a:t>
            </a:fld>
            <a:endParaRPr lang="en-US" dirty="0"/>
          </a:p>
        </p:txBody>
      </p:sp>
      <p:sp>
        <p:nvSpPr>
          <p:cNvPr id="6" name="Header Placeholder 5"/>
          <p:cNvSpPr>
            <a:spLocks noGrp="1"/>
          </p:cNvSpPr>
          <p:nvPr>
            <p:ph type="hdr" sz="quarter" idx="12"/>
          </p:nvPr>
        </p:nvSpPr>
        <p:spPr/>
        <p:txBody>
          <a:bodyPr/>
          <a:lstStyle/>
          <a:p>
            <a:r>
              <a:rPr lang="en-US" smtClean="0"/>
              <a:t>Neural Network Powered IAM </a:t>
            </a:r>
            <a:endParaRPr lang="en-US" dirty="0"/>
          </a:p>
        </p:txBody>
      </p:sp>
      <p:sp>
        <p:nvSpPr>
          <p:cNvPr id="7" name="Footer Placeholder 6"/>
          <p:cNvSpPr>
            <a:spLocks noGrp="1"/>
          </p:cNvSpPr>
          <p:nvPr>
            <p:ph type="ftr" sz="quarter" idx="13"/>
          </p:nvPr>
        </p:nvSpPr>
        <p:spPr/>
        <p:txBody>
          <a:bodyPr/>
          <a:lstStyle/>
          <a:p>
            <a:r>
              <a:rPr lang="en-US" smtClean="0"/>
              <a:t> </a:t>
            </a:r>
            <a:endParaRPr lang="en-US" dirty="0"/>
          </a:p>
        </p:txBody>
      </p:sp>
    </p:spTree>
    <p:extLst>
      <p:ext uri="{BB962C8B-B14F-4D97-AF65-F5344CB8AC3E}">
        <p14:creationId xmlns:p14="http://schemas.microsoft.com/office/powerpoint/2010/main" val="147506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Arial" charset="0"/>
                <a:ea typeface="+mn-ea"/>
                <a:cs typeface="+mn-cs"/>
              </a:rPr>
              <a:t>AI</a:t>
            </a:r>
            <a:r>
              <a:rPr lang="en-US" sz="1200" b="0" i="0" kern="1200" dirty="0">
                <a:solidFill>
                  <a:schemeClr val="tx1"/>
                </a:solidFill>
                <a:effectLst/>
                <a:latin typeface="Arial" charset="0"/>
                <a:ea typeface="+mn-ea"/>
                <a:cs typeface="+mn-cs"/>
              </a:rPr>
              <a:t> is the all encompassing umbrella that covers everything from Good Old Fashion AI (GOFAI) all the way to connectionist architectures like Deep Learning. </a:t>
            </a:r>
          </a:p>
          <a:p>
            <a:r>
              <a:rPr lang="en-US" sz="1200" b="1" i="0" kern="1200" dirty="0">
                <a:solidFill>
                  <a:schemeClr val="tx1"/>
                </a:solidFill>
                <a:effectLst/>
                <a:latin typeface="Arial" charset="0"/>
                <a:ea typeface="+mn-ea"/>
                <a:cs typeface="+mn-cs"/>
              </a:rPr>
              <a:t>ML </a:t>
            </a:r>
            <a:r>
              <a:rPr lang="en-US" sz="1200" b="0" i="0" kern="1200" dirty="0">
                <a:solidFill>
                  <a:schemeClr val="tx1"/>
                </a:solidFill>
                <a:effectLst/>
                <a:latin typeface="Arial" charset="0"/>
                <a:ea typeface="+mn-ea"/>
                <a:cs typeface="+mn-cs"/>
              </a:rPr>
              <a:t>is a sub-field of AI that covers anything that has to do with the study of learning algorithms by training with data. There are whole swaths (not swatches) of techniques that have been developed over the years like Linear Regression, K-means, Decision Trees, Random Forest, PCA, SVM and finally Artificial Neural Networks (ANN).</a:t>
            </a:r>
          </a:p>
          <a:p>
            <a:endParaRPr lang="en-US" sz="1200" b="0" i="0" kern="1200" dirty="0">
              <a:solidFill>
                <a:schemeClr val="tx1"/>
              </a:solidFill>
              <a:effectLst/>
              <a:latin typeface="Arial" charset="0"/>
              <a:ea typeface="+mn-ea"/>
              <a:cs typeface="+mn-cs"/>
            </a:endParaRPr>
          </a:p>
          <a:p>
            <a:r>
              <a:rPr lang="en-US" sz="1200" b="0" i="0" kern="1200" dirty="0">
                <a:solidFill>
                  <a:schemeClr val="tx1"/>
                </a:solidFill>
                <a:effectLst/>
                <a:latin typeface="Arial" charset="0"/>
                <a:ea typeface="+mn-ea"/>
                <a:cs typeface="+mn-cs"/>
              </a:rPr>
              <a:t>King Me</a:t>
            </a:r>
            <a:endParaRPr lang="en-US" dirty="0"/>
          </a:p>
        </p:txBody>
      </p:sp>
      <p:sp>
        <p:nvSpPr>
          <p:cNvPr id="4" name="Date Placeholder 3"/>
          <p:cNvSpPr>
            <a:spLocks noGrp="1"/>
          </p:cNvSpPr>
          <p:nvPr>
            <p:ph type="dt" idx="10"/>
          </p:nvPr>
        </p:nvSpPr>
        <p:spPr/>
        <p:txBody>
          <a:bodyPr/>
          <a:lstStyle/>
          <a:p>
            <a:r>
              <a:rPr lang="en-US"/>
              <a:t>2017-08-15 </a:t>
            </a:r>
            <a:endParaRPr lang="en-US" dirty="0"/>
          </a:p>
        </p:txBody>
      </p:sp>
      <p:sp>
        <p:nvSpPr>
          <p:cNvPr id="5" name="Slide Number Placeholder 4"/>
          <p:cNvSpPr>
            <a:spLocks noGrp="1"/>
          </p:cNvSpPr>
          <p:nvPr>
            <p:ph type="sldNum" sz="quarter" idx="11"/>
          </p:nvPr>
        </p:nvSpPr>
        <p:spPr/>
        <p:txBody>
          <a:bodyPr/>
          <a:lstStyle/>
          <a:p>
            <a:fld id="{5852353D-F306-481A-B3D0-C36CE0BF9563}" type="slidenum">
              <a:rPr lang="en-US" smtClean="0"/>
              <a:pPr/>
              <a:t>8</a:t>
            </a:fld>
            <a:endParaRPr lang="en-US" dirty="0"/>
          </a:p>
        </p:txBody>
      </p:sp>
      <p:sp>
        <p:nvSpPr>
          <p:cNvPr id="6" name="Header Placeholder 5"/>
          <p:cNvSpPr>
            <a:spLocks noGrp="1"/>
          </p:cNvSpPr>
          <p:nvPr>
            <p:ph type="hdr" sz="quarter" idx="12"/>
          </p:nvPr>
        </p:nvSpPr>
        <p:spPr/>
        <p:txBody>
          <a:bodyPr/>
          <a:lstStyle/>
          <a:p>
            <a:r>
              <a:rPr lang="en-US"/>
              <a:t>Neural Network Powered IAM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2985891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https://blog.coursera.org/signaturetrack/</a:t>
            </a:r>
          </a:p>
          <a:p>
            <a:r>
              <a:rPr lang="en-US" dirty="0"/>
              <a:t>https://blog.coursera.org/a-milestone-for-signature-track-certificates-for/</a:t>
            </a:r>
          </a:p>
          <a:p>
            <a:r>
              <a:rPr lang="en-US" dirty="0"/>
              <a:t>https://security.googleblog.com/2014/12/are-you-robot-introducing-no-captcha.html?m=0</a:t>
            </a:r>
          </a:p>
          <a:p>
            <a:endParaRPr lang="en-US" dirty="0"/>
          </a:p>
          <a:p>
            <a:endParaRPr lang="en-US" dirty="0"/>
          </a:p>
        </p:txBody>
      </p:sp>
      <p:sp>
        <p:nvSpPr>
          <p:cNvPr id="4" name="Date Placeholder 3"/>
          <p:cNvSpPr>
            <a:spLocks noGrp="1"/>
          </p:cNvSpPr>
          <p:nvPr>
            <p:ph type="dt" idx="10"/>
          </p:nvPr>
        </p:nvSpPr>
        <p:spPr/>
        <p:txBody>
          <a:bodyPr/>
          <a:lstStyle/>
          <a:p>
            <a:r>
              <a:rPr lang="en-US"/>
              <a:t>2017-08-15 </a:t>
            </a:r>
            <a:endParaRPr lang="en-US" dirty="0"/>
          </a:p>
        </p:txBody>
      </p:sp>
      <p:sp>
        <p:nvSpPr>
          <p:cNvPr id="5" name="Slide Number Placeholder 4"/>
          <p:cNvSpPr>
            <a:spLocks noGrp="1"/>
          </p:cNvSpPr>
          <p:nvPr>
            <p:ph type="sldNum" sz="quarter" idx="11"/>
          </p:nvPr>
        </p:nvSpPr>
        <p:spPr/>
        <p:txBody>
          <a:bodyPr/>
          <a:lstStyle/>
          <a:p>
            <a:fld id="{5852353D-F306-481A-B3D0-C36CE0BF9563}" type="slidenum">
              <a:rPr lang="en-US" smtClean="0"/>
              <a:pPr/>
              <a:t>9</a:t>
            </a:fld>
            <a:endParaRPr lang="en-US" dirty="0"/>
          </a:p>
        </p:txBody>
      </p:sp>
      <p:sp>
        <p:nvSpPr>
          <p:cNvPr id="6" name="Header Placeholder 5"/>
          <p:cNvSpPr>
            <a:spLocks noGrp="1"/>
          </p:cNvSpPr>
          <p:nvPr>
            <p:ph type="hdr" sz="quarter" idx="12"/>
          </p:nvPr>
        </p:nvSpPr>
        <p:spPr/>
        <p:txBody>
          <a:bodyPr/>
          <a:lstStyle/>
          <a:p>
            <a:r>
              <a:rPr lang="en-US"/>
              <a:t>Neural Network Powered IAM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3929526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Date Placeholder 3"/>
          <p:cNvSpPr>
            <a:spLocks noGrp="1"/>
          </p:cNvSpPr>
          <p:nvPr>
            <p:ph type="dt" idx="10"/>
          </p:nvPr>
        </p:nvSpPr>
        <p:spPr/>
        <p:txBody>
          <a:bodyPr/>
          <a:lstStyle/>
          <a:p>
            <a:r>
              <a:rPr lang="en-US"/>
              <a:t>2017-08-15 </a:t>
            </a:r>
            <a:endParaRPr lang="en-US" dirty="0"/>
          </a:p>
        </p:txBody>
      </p:sp>
      <p:sp>
        <p:nvSpPr>
          <p:cNvPr id="5" name="Slide Number Placeholder 4"/>
          <p:cNvSpPr>
            <a:spLocks noGrp="1"/>
          </p:cNvSpPr>
          <p:nvPr>
            <p:ph type="sldNum" sz="quarter" idx="11"/>
          </p:nvPr>
        </p:nvSpPr>
        <p:spPr/>
        <p:txBody>
          <a:bodyPr/>
          <a:lstStyle/>
          <a:p>
            <a:fld id="{5852353D-F306-481A-B3D0-C36CE0BF9563}" type="slidenum">
              <a:rPr lang="en-US" smtClean="0"/>
              <a:pPr/>
              <a:t>10</a:t>
            </a:fld>
            <a:endParaRPr lang="en-US" dirty="0"/>
          </a:p>
        </p:txBody>
      </p:sp>
      <p:sp>
        <p:nvSpPr>
          <p:cNvPr id="6" name="Header Placeholder 5"/>
          <p:cNvSpPr>
            <a:spLocks noGrp="1"/>
          </p:cNvSpPr>
          <p:nvPr>
            <p:ph type="hdr" sz="quarter" idx="12"/>
          </p:nvPr>
        </p:nvSpPr>
        <p:spPr/>
        <p:txBody>
          <a:bodyPr/>
          <a:lstStyle/>
          <a:p>
            <a:r>
              <a:rPr lang="en-US"/>
              <a:t>Neural Network Powered IAM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3278102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https://www.wired.com/brandlab/2015/05/andrew-ng-deep-learning-mandate-humans-not-just-machines/</a:t>
            </a:r>
            <a:endParaRPr lang="en-US" dirty="0"/>
          </a:p>
        </p:txBody>
      </p:sp>
      <p:sp>
        <p:nvSpPr>
          <p:cNvPr id="4" name="Date Placeholder 3"/>
          <p:cNvSpPr>
            <a:spLocks noGrp="1"/>
          </p:cNvSpPr>
          <p:nvPr>
            <p:ph type="dt" idx="10"/>
          </p:nvPr>
        </p:nvSpPr>
        <p:spPr/>
        <p:txBody>
          <a:bodyPr/>
          <a:lstStyle/>
          <a:p>
            <a:r>
              <a:rPr lang="en-US" smtClean="0"/>
              <a:t>2017-08-15 </a:t>
            </a:r>
            <a:endParaRPr lang="en-US" dirty="0"/>
          </a:p>
        </p:txBody>
      </p:sp>
      <p:sp>
        <p:nvSpPr>
          <p:cNvPr id="5" name="Slide Number Placeholder 4"/>
          <p:cNvSpPr>
            <a:spLocks noGrp="1"/>
          </p:cNvSpPr>
          <p:nvPr>
            <p:ph type="sldNum" sz="quarter" idx="11"/>
          </p:nvPr>
        </p:nvSpPr>
        <p:spPr/>
        <p:txBody>
          <a:bodyPr/>
          <a:lstStyle/>
          <a:p>
            <a:fld id="{5852353D-F306-481A-B3D0-C36CE0BF9563}" type="slidenum">
              <a:rPr lang="en-US" smtClean="0"/>
              <a:pPr/>
              <a:t>11</a:t>
            </a:fld>
            <a:endParaRPr lang="en-US" dirty="0"/>
          </a:p>
        </p:txBody>
      </p:sp>
      <p:sp>
        <p:nvSpPr>
          <p:cNvPr id="6" name="Header Placeholder 5"/>
          <p:cNvSpPr>
            <a:spLocks noGrp="1"/>
          </p:cNvSpPr>
          <p:nvPr>
            <p:ph type="hdr" sz="quarter" idx="12"/>
          </p:nvPr>
        </p:nvSpPr>
        <p:spPr/>
        <p:txBody>
          <a:bodyPr/>
          <a:lstStyle/>
          <a:p>
            <a:r>
              <a:rPr lang="en-US" smtClean="0"/>
              <a:t>Neural Network Powered IAM </a:t>
            </a:r>
            <a:endParaRPr lang="en-US" dirty="0"/>
          </a:p>
        </p:txBody>
      </p:sp>
      <p:sp>
        <p:nvSpPr>
          <p:cNvPr id="7" name="Footer Placeholder 6"/>
          <p:cNvSpPr>
            <a:spLocks noGrp="1"/>
          </p:cNvSpPr>
          <p:nvPr>
            <p:ph type="ftr" sz="quarter" idx="13"/>
          </p:nvPr>
        </p:nvSpPr>
        <p:spPr/>
        <p:txBody>
          <a:bodyPr/>
          <a:lstStyle/>
          <a:p>
            <a:r>
              <a:rPr lang="en-US" smtClean="0"/>
              <a:t> </a:t>
            </a:r>
            <a:endParaRPr lang="en-US" dirty="0"/>
          </a:p>
        </p:txBody>
      </p:sp>
    </p:spTree>
    <p:extLst>
      <p:ext uri="{BB962C8B-B14F-4D97-AF65-F5344CB8AC3E}">
        <p14:creationId xmlns:p14="http://schemas.microsoft.com/office/powerpoint/2010/main" val="933122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Arial" charset="0"/>
                <a:ea typeface="+mn-ea"/>
                <a:cs typeface="+mn-cs"/>
              </a:rPr>
              <a:t>Transfer learning</a:t>
            </a:r>
            <a:r>
              <a:rPr lang="en-US" sz="1200" b="0" i="0" kern="1200" dirty="0" smtClean="0">
                <a:solidFill>
                  <a:schemeClr val="tx1"/>
                </a:solidFill>
                <a:effectLst/>
                <a:latin typeface="Arial" charset="0"/>
                <a:ea typeface="+mn-ea"/>
                <a:cs typeface="+mn-cs"/>
              </a:rPr>
              <a:t> or inductive transfer is a research problem in </a:t>
            </a:r>
            <a:r>
              <a:rPr lang="en-US" sz="1200" b="0" i="0" u="none" strike="noStrike" kern="1200" dirty="0" smtClean="0">
                <a:solidFill>
                  <a:schemeClr val="tx1"/>
                </a:solidFill>
                <a:effectLst/>
                <a:latin typeface="Arial" charset="0"/>
                <a:ea typeface="+mn-ea"/>
                <a:cs typeface="+mn-cs"/>
                <a:hlinkClick r:id="rId3" tooltip="Machine learning"/>
              </a:rPr>
              <a:t>machine learning</a:t>
            </a:r>
            <a:r>
              <a:rPr lang="en-US" sz="1200" b="0" i="0" kern="1200" dirty="0" smtClean="0">
                <a:solidFill>
                  <a:schemeClr val="tx1"/>
                </a:solidFill>
                <a:effectLst/>
                <a:latin typeface="Arial" charset="0"/>
                <a:ea typeface="+mn-ea"/>
                <a:cs typeface="+mn-cs"/>
              </a:rPr>
              <a:t> that focuses on storing knowledge gained while solving one problem and applying it to a different but related problem.</a:t>
            </a:r>
            <a:r>
              <a:rPr lang="en-US" sz="1200" b="0" i="0" u="none" strike="noStrike" kern="1200" baseline="30000" dirty="0" smtClean="0">
                <a:solidFill>
                  <a:schemeClr val="tx1"/>
                </a:solidFill>
                <a:effectLst/>
                <a:latin typeface="Arial" charset="0"/>
                <a:ea typeface="+mn-ea"/>
                <a:cs typeface="+mn-cs"/>
                <a:hlinkClick r:id="rId4"/>
              </a:rPr>
              <a:t>[1]</a:t>
            </a:r>
            <a:r>
              <a:rPr lang="en-US" sz="1200" b="0" i="0" u="none" strike="noStrike" kern="1200" baseline="30000" dirty="0" smtClean="0">
                <a:solidFill>
                  <a:schemeClr val="tx1"/>
                </a:solidFill>
                <a:effectLst/>
                <a:latin typeface="Arial" charset="0"/>
                <a:ea typeface="+mn-ea"/>
                <a:cs typeface="+mn-cs"/>
              </a:rPr>
              <a:t> </a:t>
            </a:r>
            <a:r>
              <a:rPr lang="en-US" sz="1200" b="0" i="0" kern="1200" dirty="0" smtClean="0">
                <a:solidFill>
                  <a:schemeClr val="tx1"/>
                </a:solidFill>
                <a:effectLst/>
                <a:latin typeface="Arial" charset="0"/>
                <a:ea typeface="+mn-ea"/>
                <a:cs typeface="+mn-cs"/>
              </a:rPr>
              <a:t>For example, knowledge gained while learning to recognize cars could apply when trying to recognize trucks.</a:t>
            </a:r>
            <a:endParaRPr lang="en-US" sz="1200" b="1" i="0" kern="1200" dirty="0" smtClean="0">
              <a:solidFill>
                <a:schemeClr val="tx1"/>
              </a:solidFill>
              <a:effectLst/>
              <a:latin typeface="Arial" charset="0"/>
              <a:ea typeface="+mn-ea"/>
              <a:cs typeface="+mn-cs"/>
            </a:endParaRPr>
          </a:p>
          <a:p>
            <a:endParaRPr lang="en-US" sz="1200" b="1" i="0" kern="1200" dirty="0" smtClean="0">
              <a:solidFill>
                <a:schemeClr val="tx1"/>
              </a:solidFill>
              <a:effectLst/>
              <a:latin typeface="Arial" charset="0"/>
              <a:ea typeface="+mn-ea"/>
              <a:cs typeface="+mn-cs"/>
            </a:endParaRPr>
          </a:p>
          <a:p>
            <a:r>
              <a:rPr lang="en-US" sz="1200" b="1" i="0" kern="1200" dirty="0" smtClean="0">
                <a:solidFill>
                  <a:schemeClr val="tx1"/>
                </a:solidFill>
                <a:effectLst/>
                <a:latin typeface="Arial" charset="0"/>
                <a:ea typeface="+mn-ea"/>
                <a:cs typeface="+mn-cs"/>
              </a:rPr>
              <a:t>https://www.cse.ust.hk/~qyang/Docs/2009/tkde_transfer_learning.pdf</a:t>
            </a:r>
          </a:p>
          <a:p>
            <a:endParaRPr lang="en-US" sz="1200" b="1" i="0" kern="1200" dirty="0" smtClean="0">
              <a:solidFill>
                <a:schemeClr val="tx1"/>
              </a:solidFill>
              <a:effectLst/>
              <a:latin typeface="Arial" charset="0"/>
              <a:ea typeface="+mn-ea"/>
              <a:cs typeface="+mn-cs"/>
            </a:endParaRPr>
          </a:p>
          <a:p>
            <a:r>
              <a:rPr lang="zh-CN" altLang="en-US" sz="1200" b="0" i="0" kern="1200" dirty="0" smtClean="0">
                <a:solidFill>
                  <a:schemeClr val="tx1"/>
                </a:solidFill>
                <a:effectLst/>
                <a:latin typeface="Arial" charset="0"/>
                <a:ea typeface="+mn-ea"/>
                <a:cs typeface="+mn-cs"/>
              </a:rPr>
              <a:t>借助迁移学习技术，我们可以直接使用预训练过的模型，这种模型已经通过大量容易获得的数据集进行过训练（虽然是针对完全不同的任务进行训练的，但输入的内容完全相同，只不过输出的结果不同）。随后从中找出输出结果可重用的层。我们可以使用这些层的输出结果充当输入，进而训练出一个所需参数的数量更少，规模也更小的网络。这个小规模网络只需要了解特定问题的内部关系，同时已经通过预培训模型学习过数据中蕴含的模式。</a:t>
            </a:r>
            <a:endParaRPr lang="en-US" sz="1200" b="1" i="0" kern="1200" dirty="0" smtClean="0">
              <a:solidFill>
                <a:schemeClr val="tx1"/>
              </a:solidFill>
              <a:effectLst/>
              <a:latin typeface="Arial" charset="0"/>
              <a:ea typeface="+mn-ea"/>
              <a:cs typeface="+mn-cs"/>
            </a:endParaRPr>
          </a:p>
          <a:p>
            <a:endParaRPr lang="en-US" sz="1200" b="1" i="0" kern="1200" dirty="0" smtClean="0">
              <a:solidFill>
                <a:schemeClr val="tx1"/>
              </a:solidFill>
              <a:effectLst/>
              <a:latin typeface="Arial" charset="0"/>
              <a:ea typeface="+mn-ea"/>
              <a:cs typeface="+mn-cs"/>
            </a:endParaRPr>
          </a:p>
          <a:p>
            <a:r>
              <a:rPr lang="en-US" sz="1200" b="1" i="0" kern="1200" dirty="0" err="1" smtClean="0">
                <a:solidFill>
                  <a:schemeClr val="tx1"/>
                </a:solidFill>
                <a:effectLst/>
                <a:latin typeface="Arial" charset="0"/>
                <a:ea typeface="+mn-ea"/>
                <a:cs typeface="+mn-cs"/>
              </a:rPr>
              <a:t>AlphaGo</a:t>
            </a:r>
            <a:r>
              <a:rPr lang="en-US" sz="1200" b="1" i="0" kern="1200" dirty="0" smtClean="0">
                <a:solidFill>
                  <a:schemeClr val="tx1"/>
                </a:solidFill>
                <a:effectLst/>
                <a:latin typeface="Arial" charset="0"/>
                <a:ea typeface="+mn-ea"/>
                <a:cs typeface="+mn-cs"/>
              </a:rPr>
              <a:t> Zero</a:t>
            </a:r>
            <a:r>
              <a:rPr lang="en-US" sz="1200" b="0" i="0" kern="1200" dirty="0" smtClean="0">
                <a:solidFill>
                  <a:schemeClr val="tx1"/>
                </a:solidFill>
                <a:effectLst/>
                <a:latin typeface="Arial" charset="0"/>
                <a:ea typeface="+mn-ea"/>
                <a:cs typeface="+mn-cs"/>
              </a:rPr>
              <a:t> is a version of </a:t>
            </a:r>
            <a:r>
              <a:rPr lang="en-US" sz="1200" b="0" i="0" u="none" strike="noStrike" kern="1200" dirty="0" err="1" smtClean="0">
                <a:solidFill>
                  <a:schemeClr val="tx1"/>
                </a:solidFill>
                <a:effectLst/>
                <a:latin typeface="Arial" charset="0"/>
                <a:ea typeface="+mn-ea"/>
                <a:cs typeface="+mn-cs"/>
                <a:hlinkClick r:id="rId5" tooltip="DeepMind"/>
              </a:rPr>
              <a:t>DeepMind</a:t>
            </a:r>
            <a:r>
              <a:rPr lang="en-US" sz="1200" b="0" i="0" kern="1200" dirty="0" err="1" smtClean="0">
                <a:solidFill>
                  <a:schemeClr val="tx1"/>
                </a:solidFill>
                <a:effectLst/>
                <a:latin typeface="Arial" charset="0"/>
                <a:ea typeface="+mn-ea"/>
                <a:cs typeface="+mn-cs"/>
              </a:rPr>
              <a:t>'s</a:t>
            </a:r>
            <a:r>
              <a:rPr lang="en-US" sz="1200" b="0" i="0" kern="1200" dirty="0" smtClean="0">
                <a:solidFill>
                  <a:schemeClr val="tx1"/>
                </a:solidFill>
                <a:effectLst/>
                <a:latin typeface="Arial" charset="0"/>
                <a:ea typeface="+mn-ea"/>
                <a:cs typeface="+mn-cs"/>
              </a:rPr>
              <a:t> </a:t>
            </a:r>
            <a:r>
              <a:rPr lang="en-US" sz="1200" b="0" i="0" u="none" strike="noStrike" kern="1200" dirty="0" smtClean="0">
                <a:solidFill>
                  <a:schemeClr val="tx1"/>
                </a:solidFill>
                <a:effectLst/>
                <a:latin typeface="Arial" charset="0"/>
                <a:ea typeface="+mn-ea"/>
                <a:cs typeface="+mn-cs"/>
                <a:hlinkClick r:id="rId6" tooltip="Go software"/>
              </a:rPr>
              <a:t>Go software</a:t>
            </a:r>
            <a:r>
              <a:rPr lang="en-US" sz="1200" b="0" i="0" kern="1200" dirty="0" smtClean="0">
                <a:solidFill>
                  <a:schemeClr val="tx1"/>
                </a:solidFill>
                <a:effectLst/>
                <a:latin typeface="Arial" charset="0"/>
                <a:ea typeface="+mn-ea"/>
                <a:cs typeface="+mn-cs"/>
              </a:rPr>
              <a:t> </a:t>
            </a:r>
            <a:r>
              <a:rPr lang="en-US" sz="1200" b="0" i="0" u="none" strike="noStrike" kern="1200" dirty="0" err="1" smtClean="0">
                <a:solidFill>
                  <a:schemeClr val="tx1"/>
                </a:solidFill>
                <a:effectLst/>
                <a:latin typeface="Arial" charset="0"/>
                <a:ea typeface="+mn-ea"/>
                <a:cs typeface="+mn-cs"/>
                <a:hlinkClick r:id="rId7" tooltip="AlphaGo"/>
              </a:rPr>
              <a:t>AlphaGo</a:t>
            </a:r>
            <a:r>
              <a:rPr lang="en-US" sz="1200" b="0" i="0" kern="1200" dirty="0" smtClean="0">
                <a:solidFill>
                  <a:schemeClr val="tx1"/>
                </a:solidFill>
                <a:effectLst/>
                <a:latin typeface="Arial" charset="0"/>
                <a:ea typeface="+mn-ea"/>
                <a:cs typeface="+mn-cs"/>
              </a:rPr>
              <a:t>. </a:t>
            </a:r>
            <a:r>
              <a:rPr lang="en-US" sz="1200" b="0" i="0" kern="1200" dirty="0" err="1" smtClean="0">
                <a:solidFill>
                  <a:schemeClr val="tx1"/>
                </a:solidFill>
                <a:effectLst/>
                <a:latin typeface="Arial" charset="0"/>
                <a:ea typeface="+mn-ea"/>
                <a:cs typeface="+mn-cs"/>
              </a:rPr>
              <a:t>AlphaGo's</a:t>
            </a:r>
            <a:r>
              <a:rPr lang="en-US" sz="1200" b="0" i="0" kern="1200" dirty="0" smtClean="0">
                <a:solidFill>
                  <a:schemeClr val="tx1"/>
                </a:solidFill>
                <a:effectLst/>
                <a:latin typeface="Arial" charset="0"/>
                <a:ea typeface="+mn-ea"/>
                <a:cs typeface="+mn-cs"/>
              </a:rPr>
              <a:t> team published an article in the journal </a:t>
            </a:r>
            <a:r>
              <a:rPr lang="en-US" sz="1200" b="0" i="1" u="none" strike="noStrike" kern="1200" dirty="0" smtClean="0">
                <a:solidFill>
                  <a:schemeClr val="tx1"/>
                </a:solidFill>
                <a:effectLst/>
                <a:latin typeface="Arial" charset="0"/>
                <a:ea typeface="+mn-ea"/>
                <a:cs typeface="+mn-cs"/>
                <a:hlinkClick r:id="rId8" tooltip="Nature (journal)"/>
              </a:rPr>
              <a:t>Nature</a:t>
            </a:r>
            <a:r>
              <a:rPr lang="en-US" sz="1200" b="0" i="0" kern="1200" dirty="0" smtClean="0">
                <a:solidFill>
                  <a:schemeClr val="tx1"/>
                </a:solidFill>
                <a:effectLst/>
                <a:latin typeface="Arial" charset="0"/>
                <a:ea typeface="+mn-ea"/>
                <a:cs typeface="+mn-cs"/>
              </a:rPr>
              <a:t> on 19 October 2017, introducing </a:t>
            </a:r>
            <a:r>
              <a:rPr lang="en-US" sz="1200" b="0" i="0" kern="1200" dirty="0" err="1" smtClean="0">
                <a:solidFill>
                  <a:schemeClr val="tx1"/>
                </a:solidFill>
                <a:effectLst/>
                <a:latin typeface="Arial" charset="0"/>
                <a:ea typeface="+mn-ea"/>
                <a:cs typeface="+mn-cs"/>
              </a:rPr>
              <a:t>AlphaGo</a:t>
            </a:r>
            <a:r>
              <a:rPr lang="en-US" sz="1200" b="0" i="0" kern="1200" dirty="0" smtClean="0">
                <a:solidFill>
                  <a:schemeClr val="tx1"/>
                </a:solidFill>
                <a:effectLst/>
                <a:latin typeface="Arial" charset="0"/>
                <a:ea typeface="+mn-ea"/>
                <a:cs typeface="+mn-cs"/>
              </a:rPr>
              <a:t> Zero, a version created without using data from human games, and stronger than any previous version.</a:t>
            </a:r>
            <a:r>
              <a:rPr lang="en-US" sz="1200" b="0" i="0" u="none" strike="noStrike" kern="1200" baseline="30000" dirty="0" smtClean="0">
                <a:solidFill>
                  <a:schemeClr val="tx1"/>
                </a:solidFill>
                <a:effectLst/>
                <a:latin typeface="Arial" charset="0"/>
                <a:ea typeface="+mn-ea"/>
                <a:cs typeface="+mn-cs"/>
                <a:hlinkClick r:id="rId9"/>
              </a:rPr>
              <a:t>[1]</a:t>
            </a:r>
            <a:r>
              <a:rPr lang="en-US" sz="1200" b="0" i="0" kern="1200" dirty="0" smtClean="0">
                <a:solidFill>
                  <a:schemeClr val="tx1"/>
                </a:solidFill>
                <a:effectLst/>
                <a:latin typeface="Arial" charset="0"/>
                <a:ea typeface="+mn-ea"/>
                <a:cs typeface="+mn-cs"/>
              </a:rPr>
              <a:t> By playing games against itself, </a:t>
            </a:r>
            <a:r>
              <a:rPr lang="en-US" sz="1200" b="0" i="0" kern="1200" dirty="0" err="1" smtClean="0">
                <a:solidFill>
                  <a:schemeClr val="tx1"/>
                </a:solidFill>
                <a:effectLst/>
                <a:latin typeface="Arial" charset="0"/>
                <a:ea typeface="+mn-ea"/>
                <a:cs typeface="+mn-cs"/>
              </a:rPr>
              <a:t>AlphaGo</a:t>
            </a:r>
            <a:r>
              <a:rPr lang="en-US" sz="1200" b="0" i="0" kern="1200" dirty="0" smtClean="0">
                <a:solidFill>
                  <a:schemeClr val="tx1"/>
                </a:solidFill>
                <a:effectLst/>
                <a:latin typeface="Arial" charset="0"/>
                <a:ea typeface="+mn-ea"/>
                <a:cs typeface="+mn-cs"/>
              </a:rPr>
              <a:t> Zero surpassed the strength of </a:t>
            </a:r>
            <a:r>
              <a:rPr lang="en-US" sz="1200" b="0" i="0" u="none" strike="noStrike" kern="1200" dirty="0" err="1" smtClean="0">
                <a:solidFill>
                  <a:schemeClr val="tx1"/>
                </a:solidFill>
                <a:effectLst/>
                <a:latin typeface="Arial" charset="0"/>
                <a:ea typeface="+mn-ea"/>
                <a:cs typeface="+mn-cs"/>
                <a:hlinkClick r:id="rId10" tooltip="AlphaGo Lee"/>
              </a:rPr>
              <a:t>AlphaGo</a:t>
            </a:r>
            <a:r>
              <a:rPr lang="en-US" sz="1200" b="0" i="0" u="none" strike="noStrike" kern="1200" dirty="0" smtClean="0">
                <a:solidFill>
                  <a:schemeClr val="tx1"/>
                </a:solidFill>
                <a:effectLst/>
                <a:latin typeface="Arial" charset="0"/>
                <a:ea typeface="+mn-ea"/>
                <a:cs typeface="+mn-cs"/>
                <a:hlinkClick r:id="rId10" tooltip="AlphaGo Lee"/>
              </a:rPr>
              <a:t> Lee</a:t>
            </a:r>
            <a:r>
              <a:rPr lang="en-US" sz="1200" b="0" i="0" kern="1200" dirty="0" smtClean="0">
                <a:solidFill>
                  <a:schemeClr val="tx1"/>
                </a:solidFill>
                <a:effectLst/>
                <a:latin typeface="Arial" charset="0"/>
                <a:ea typeface="+mn-ea"/>
                <a:cs typeface="+mn-cs"/>
              </a:rPr>
              <a:t> in three days by winning 100 games to 0, reached the level of </a:t>
            </a:r>
            <a:r>
              <a:rPr lang="en-US" sz="1200" b="0" i="0" u="none" strike="noStrike" kern="1200" dirty="0" err="1" smtClean="0">
                <a:solidFill>
                  <a:schemeClr val="tx1"/>
                </a:solidFill>
                <a:effectLst/>
                <a:latin typeface="Arial" charset="0"/>
                <a:ea typeface="+mn-ea"/>
                <a:cs typeface="+mn-cs"/>
                <a:hlinkClick r:id="rId11" tooltip="AlphaGo Master"/>
              </a:rPr>
              <a:t>AlphaGo</a:t>
            </a:r>
            <a:r>
              <a:rPr lang="en-US" sz="1200" b="0" i="0" u="none" strike="noStrike" kern="1200" dirty="0" smtClean="0">
                <a:solidFill>
                  <a:schemeClr val="tx1"/>
                </a:solidFill>
                <a:effectLst/>
                <a:latin typeface="Arial" charset="0"/>
                <a:ea typeface="+mn-ea"/>
                <a:cs typeface="+mn-cs"/>
                <a:hlinkClick r:id="rId11" tooltip="AlphaGo Master"/>
              </a:rPr>
              <a:t> Master</a:t>
            </a:r>
            <a:r>
              <a:rPr lang="en-US" sz="1200" b="0" i="0" kern="1200" dirty="0" smtClean="0">
                <a:solidFill>
                  <a:schemeClr val="tx1"/>
                </a:solidFill>
                <a:effectLst/>
                <a:latin typeface="Arial" charset="0"/>
                <a:ea typeface="+mn-ea"/>
                <a:cs typeface="+mn-cs"/>
              </a:rPr>
              <a:t> in 21 days, and exceeded all the old versions in 40 days.</a:t>
            </a:r>
            <a:r>
              <a:rPr lang="en-US" sz="1200" b="0" i="0" u="none" strike="noStrike" kern="1200" baseline="30000" dirty="0" smtClean="0">
                <a:solidFill>
                  <a:schemeClr val="tx1"/>
                </a:solidFill>
                <a:effectLst/>
                <a:latin typeface="Arial" charset="0"/>
                <a:ea typeface="+mn-ea"/>
                <a:cs typeface="+mn-cs"/>
                <a:hlinkClick r:id="rId12"/>
              </a:rPr>
              <a:t>[2]</a:t>
            </a:r>
            <a:endParaRPr lang="en-US" sz="1200" b="0" i="0" u="none" strike="noStrike" kern="1200" baseline="30000" dirty="0" smtClean="0">
              <a:solidFill>
                <a:schemeClr val="tx1"/>
              </a:solidFill>
              <a:effectLst/>
              <a:latin typeface="Arial" charset="0"/>
              <a:ea typeface="+mn-ea"/>
              <a:cs typeface="+mn-cs"/>
            </a:endParaRPr>
          </a:p>
          <a:p>
            <a:endParaRPr lang="en-US" sz="1200" b="0" i="0" u="none" strike="noStrike" kern="1200" baseline="30000" dirty="0" smtClean="0">
              <a:solidFill>
                <a:schemeClr val="tx1"/>
              </a:solidFill>
              <a:effectLst/>
              <a:latin typeface="Arial" charset="0"/>
              <a:ea typeface="+mn-ea"/>
              <a:cs typeface="+mn-cs"/>
            </a:endParaRPr>
          </a:p>
          <a:p>
            <a:endParaRPr lang="en-US" dirty="0" smtClean="0"/>
          </a:p>
          <a:p>
            <a:r>
              <a:rPr lang="en-US" sz="1200" b="1" i="0" kern="1200" dirty="0" err="1" smtClean="0">
                <a:solidFill>
                  <a:schemeClr val="tx1"/>
                </a:solidFill>
                <a:effectLst/>
                <a:latin typeface="Arial" charset="0"/>
                <a:ea typeface="+mn-ea"/>
                <a:cs typeface="+mn-cs"/>
              </a:rPr>
              <a:t>AlphaZero</a:t>
            </a:r>
            <a:r>
              <a:rPr lang="en-US" sz="1200" b="0" i="0" kern="1200" dirty="0" smtClean="0">
                <a:solidFill>
                  <a:schemeClr val="tx1"/>
                </a:solidFill>
                <a:effectLst/>
                <a:latin typeface="Arial" charset="0"/>
                <a:ea typeface="+mn-ea"/>
                <a:cs typeface="+mn-cs"/>
              </a:rPr>
              <a:t> is a computer program developed by the </a:t>
            </a:r>
            <a:r>
              <a:rPr lang="en-US" sz="1200" b="0" i="0" u="none" strike="noStrike" kern="1200" dirty="0" smtClean="0">
                <a:solidFill>
                  <a:schemeClr val="tx1"/>
                </a:solidFill>
                <a:effectLst/>
                <a:latin typeface="Arial" charset="0"/>
                <a:ea typeface="+mn-ea"/>
                <a:cs typeface="+mn-cs"/>
                <a:hlinkClick r:id="rId13" tooltip="Alphabet (company)"/>
              </a:rPr>
              <a:t>Alphabet</a:t>
            </a:r>
            <a:r>
              <a:rPr lang="en-US" sz="1200" b="0" i="0" kern="1200" dirty="0" smtClean="0">
                <a:solidFill>
                  <a:schemeClr val="tx1"/>
                </a:solidFill>
                <a:effectLst/>
                <a:latin typeface="Arial" charset="0"/>
                <a:ea typeface="+mn-ea"/>
                <a:cs typeface="+mn-cs"/>
              </a:rPr>
              <a:t>-owned AI research company </a:t>
            </a:r>
            <a:r>
              <a:rPr lang="en-US" sz="1200" b="0" i="0" u="none" strike="noStrike" kern="1200" dirty="0" err="1" smtClean="0">
                <a:solidFill>
                  <a:schemeClr val="tx1"/>
                </a:solidFill>
                <a:effectLst/>
                <a:latin typeface="Arial" charset="0"/>
                <a:ea typeface="+mn-ea"/>
                <a:cs typeface="+mn-cs"/>
                <a:hlinkClick r:id="rId5" tooltip="DeepMind"/>
              </a:rPr>
              <a:t>DeepMind</a:t>
            </a:r>
            <a:r>
              <a:rPr lang="en-US" sz="1200" b="0" i="0" kern="1200" dirty="0" smtClean="0">
                <a:solidFill>
                  <a:schemeClr val="tx1"/>
                </a:solidFill>
                <a:effectLst/>
                <a:latin typeface="Arial" charset="0"/>
                <a:ea typeface="+mn-ea"/>
                <a:cs typeface="+mn-cs"/>
              </a:rPr>
              <a:t>, which uses an approach similar to </a:t>
            </a:r>
            <a:r>
              <a:rPr lang="en-US" sz="1200" b="0" i="0" u="none" strike="noStrike" kern="1200" dirty="0" err="1" smtClean="0">
                <a:solidFill>
                  <a:schemeClr val="tx1"/>
                </a:solidFill>
                <a:effectLst/>
                <a:latin typeface="Arial" charset="0"/>
                <a:ea typeface="+mn-ea"/>
                <a:cs typeface="+mn-cs"/>
                <a:hlinkClick r:id="rId14" tooltip="AlphaGo Zero"/>
              </a:rPr>
              <a:t>AlphaGo</a:t>
            </a:r>
            <a:r>
              <a:rPr lang="en-US" sz="1200" b="0" i="0" u="none" strike="noStrike" kern="1200" dirty="0" smtClean="0">
                <a:solidFill>
                  <a:schemeClr val="tx1"/>
                </a:solidFill>
                <a:effectLst/>
                <a:latin typeface="Arial" charset="0"/>
                <a:ea typeface="+mn-ea"/>
                <a:cs typeface="+mn-cs"/>
                <a:hlinkClick r:id="rId14" tooltip="AlphaGo Zero"/>
              </a:rPr>
              <a:t> Zero</a:t>
            </a:r>
            <a:r>
              <a:rPr lang="en-US" sz="1200" b="0" i="0" kern="1200" dirty="0" smtClean="0">
                <a:solidFill>
                  <a:schemeClr val="tx1"/>
                </a:solidFill>
                <a:effectLst/>
                <a:latin typeface="Arial" charset="0"/>
                <a:ea typeface="+mn-ea"/>
                <a:cs typeface="+mn-cs"/>
              </a:rPr>
              <a:t>'s to master not just </a:t>
            </a:r>
            <a:r>
              <a:rPr lang="en-US" sz="1200" b="0" i="0" u="none" strike="noStrike" kern="1200" dirty="0" smtClean="0">
                <a:solidFill>
                  <a:schemeClr val="tx1"/>
                </a:solidFill>
                <a:effectLst/>
                <a:latin typeface="Arial" charset="0"/>
                <a:ea typeface="+mn-ea"/>
                <a:cs typeface="+mn-cs"/>
                <a:hlinkClick r:id="rId15" tooltip="Go (game)"/>
              </a:rPr>
              <a:t>Go</a:t>
            </a:r>
            <a:r>
              <a:rPr lang="en-US" sz="1200" b="0" i="0" kern="1200" dirty="0" smtClean="0">
                <a:solidFill>
                  <a:schemeClr val="tx1"/>
                </a:solidFill>
                <a:effectLst/>
                <a:latin typeface="Arial" charset="0"/>
                <a:ea typeface="+mn-ea"/>
                <a:cs typeface="+mn-cs"/>
              </a:rPr>
              <a:t>, but also </a:t>
            </a:r>
            <a:r>
              <a:rPr lang="en-US" sz="1200" b="0" i="0" u="none" strike="noStrike" kern="1200" dirty="0" smtClean="0">
                <a:solidFill>
                  <a:schemeClr val="tx1"/>
                </a:solidFill>
                <a:effectLst/>
                <a:latin typeface="Arial" charset="0"/>
                <a:ea typeface="+mn-ea"/>
                <a:cs typeface="+mn-cs"/>
                <a:hlinkClick r:id="rId16" tooltip="Chess"/>
              </a:rPr>
              <a:t>chess</a:t>
            </a:r>
            <a:r>
              <a:rPr lang="en-US" sz="1200" b="0" i="0" kern="1200" dirty="0" smtClean="0">
                <a:solidFill>
                  <a:schemeClr val="tx1"/>
                </a:solidFill>
                <a:effectLst/>
                <a:latin typeface="Arial" charset="0"/>
                <a:ea typeface="+mn-ea"/>
                <a:cs typeface="+mn-cs"/>
              </a:rPr>
              <a:t> and </a:t>
            </a:r>
            <a:r>
              <a:rPr lang="en-US" sz="1200" b="0" i="0" u="none" strike="noStrike" kern="1200" dirty="0" err="1" smtClean="0">
                <a:solidFill>
                  <a:schemeClr val="tx1"/>
                </a:solidFill>
                <a:effectLst/>
                <a:latin typeface="Arial" charset="0"/>
                <a:ea typeface="+mn-ea"/>
                <a:cs typeface="+mn-cs"/>
                <a:hlinkClick r:id="rId17" tooltip="Shogi"/>
              </a:rPr>
              <a:t>shogi</a:t>
            </a:r>
            <a:r>
              <a:rPr lang="en-US" sz="1200" b="0" i="0" kern="1200" dirty="0" smtClean="0">
                <a:solidFill>
                  <a:schemeClr val="tx1"/>
                </a:solidFill>
                <a:effectLst/>
                <a:latin typeface="Arial" charset="0"/>
                <a:ea typeface="+mn-ea"/>
                <a:cs typeface="+mn-cs"/>
              </a:rPr>
              <a:t>.</a:t>
            </a:r>
          </a:p>
          <a:p>
            <a:endParaRPr lang="en-US" sz="1200" b="0" i="0" kern="1200" dirty="0" smtClean="0">
              <a:solidFill>
                <a:schemeClr val="tx1"/>
              </a:solidFill>
              <a:effectLst/>
              <a:latin typeface="Arial" charset="0"/>
              <a:ea typeface="+mn-ea"/>
              <a:cs typeface="+mn-cs"/>
            </a:endParaRPr>
          </a:p>
          <a:p>
            <a:endParaRPr lang="en-US" dirty="0"/>
          </a:p>
        </p:txBody>
      </p:sp>
      <p:sp>
        <p:nvSpPr>
          <p:cNvPr id="4" name="Date Placeholder 3"/>
          <p:cNvSpPr>
            <a:spLocks noGrp="1"/>
          </p:cNvSpPr>
          <p:nvPr>
            <p:ph type="dt" idx="10"/>
          </p:nvPr>
        </p:nvSpPr>
        <p:spPr/>
        <p:txBody>
          <a:bodyPr/>
          <a:lstStyle/>
          <a:p>
            <a:r>
              <a:rPr lang="en-US" smtClean="0"/>
              <a:t>2017-08-15 </a:t>
            </a:r>
            <a:endParaRPr lang="en-US" dirty="0"/>
          </a:p>
        </p:txBody>
      </p:sp>
      <p:sp>
        <p:nvSpPr>
          <p:cNvPr id="5" name="Slide Number Placeholder 4"/>
          <p:cNvSpPr>
            <a:spLocks noGrp="1"/>
          </p:cNvSpPr>
          <p:nvPr>
            <p:ph type="sldNum" sz="quarter" idx="11"/>
          </p:nvPr>
        </p:nvSpPr>
        <p:spPr/>
        <p:txBody>
          <a:bodyPr/>
          <a:lstStyle/>
          <a:p>
            <a:fld id="{5852353D-F306-481A-B3D0-C36CE0BF9563}" type="slidenum">
              <a:rPr lang="en-US" smtClean="0"/>
              <a:pPr/>
              <a:t>12</a:t>
            </a:fld>
            <a:endParaRPr lang="en-US" dirty="0"/>
          </a:p>
        </p:txBody>
      </p:sp>
      <p:sp>
        <p:nvSpPr>
          <p:cNvPr id="6" name="Header Placeholder 5"/>
          <p:cNvSpPr>
            <a:spLocks noGrp="1"/>
          </p:cNvSpPr>
          <p:nvPr>
            <p:ph type="hdr" sz="quarter" idx="12"/>
          </p:nvPr>
        </p:nvSpPr>
        <p:spPr/>
        <p:txBody>
          <a:bodyPr/>
          <a:lstStyle/>
          <a:p>
            <a:r>
              <a:rPr lang="en-US" smtClean="0"/>
              <a:t>Neural Network Powered IAM </a:t>
            </a:r>
            <a:endParaRPr lang="en-US" dirty="0"/>
          </a:p>
        </p:txBody>
      </p:sp>
      <p:sp>
        <p:nvSpPr>
          <p:cNvPr id="7" name="Footer Placeholder 6"/>
          <p:cNvSpPr>
            <a:spLocks noGrp="1"/>
          </p:cNvSpPr>
          <p:nvPr>
            <p:ph type="ftr" sz="quarter" idx="13"/>
          </p:nvPr>
        </p:nvSpPr>
        <p:spPr/>
        <p:txBody>
          <a:bodyPr/>
          <a:lstStyle/>
          <a:p>
            <a:r>
              <a:rPr lang="en-US" smtClean="0"/>
              <a:t> </a:t>
            </a:r>
            <a:endParaRPr lang="en-US" dirty="0"/>
          </a:p>
        </p:txBody>
      </p:sp>
    </p:spTree>
    <p:extLst>
      <p:ext uri="{BB962C8B-B14F-4D97-AF65-F5344CB8AC3E}">
        <p14:creationId xmlns:p14="http://schemas.microsoft.com/office/powerpoint/2010/main" val="2317999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charset="0"/>
                <a:ea typeface="+mn-ea"/>
                <a:cs typeface="+mn-cs"/>
              </a:rPr>
              <a:t>In 1968, </a:t>
            </a:r>
            <a:r>
              <a:rPr lang="en-US" sz="1200" b="0" i="0" u="none" strike="noStrike" kern="1200" dirty="0" smtClean="0">
                <a:solidFill>
                  <a:schemeClr val="tx1"/>
                </a:solidFill>
                <a:effectLst/>
                <a:latin typeface="Arial" charset="0"/>
                <a:ea typeface="+mn-ea"/>
                <a:cs typeface="+mn-cs"/>
                <a:hlinkClick r:id="rId3" tooltip="Arthur C. Clarke"/>
              </a:rPr>
              <a:t>Arthur C. Clarke</a:t>
            </a:r>
            <a:r>
              <a:rPr lang="en-US" sz="1200" b="0" i="0" kern="1200" dirty="0" smtClean="0">
                <a:solidFill>
                  <a:schemeClr val="tx1"/>
                </a:solidFill>
                <a:effectLst/>
                <a:latin typeface="Arial" charset="0"/>
                <a:ea typeface="+mn-ea"/>
                <a:cs typeface="+mn-cs"/>
              </a:rPr>
              <a:t> and </a:t>
            </a:r>
            <a:r>
              <a:rPr lang="en-US" sz="1200" b="0" i="0" u="none" strike="noStrike" kern="1200" dirty="0" smtClean="0">
                <a:solidFill>
                  <a:schemeClr val="tx1"/>
                </a:solidFill>
                <a:effectLst/>
                <a:latin typeface="Arial" charset="0"/>
                <a:ea typeface="+mn-ea"/>
                <a:cs typeface="+mn-cs"/>
                <a:hlinkClick r:id="rId4" tooltip="Stanley Kubrick"/>
              </a:rPr>
              <a:t>Stanley Kubrick</a:t>
            </a:r>
            <a:r>
              <a:rPr lang="en-US" sz="1200" b="0" i="0" kern="1200" dirty="0" smtClean="0">
                <a:solidFill>
                  <a:schemeClr val="tx1"/>
                </a:solidFill>
                <a:effectLst/>
                <a:latin typeface="Arial" charset="0"/>
                <a:ea typeface="+mn-ea"/>
                <a:cs typeface="+mn-cs"/>
              </a:rPr>
              <a:t> had imagined that by the year </a:t>
            </a:r>
            <a:r>
              <a:rPr lang="en-US" sz="1200" b="0" i="0" u="none" strike="noStrike" kern="1200" dirty="0" smtClean="0">
                <a:solidFill>
                  <a:schemeClr val="tx1"/>
                </a:solidFill>
                <a:effectLst/>
                <a:latin typeface="Arial" charset="0"/>
                <a:ea typeface="+mn-ea"/>
                <a:cs typeface="+mn-cs"/>
                <a:hlinkClick r:id="rId5" tooltip="2001: A Space Odyssey"/>
              </a:rPr>
              <a:t>2001</a:t>
            </a:r>
            <a:r>
              <a:rPr lang="en-US" sz="1200" b="0" i="0" kern="1200" dirty="0" smtClean="0">
                <a:solidFill>
                  <a:schemeClr val="tx1"/>
                </a:solidFill>
                <a:effectLst/>
                <a:latin typeface="Arial" charset="0"/>
                <a:ea typeface="+mn-ea"/>
                <a:cs typeface="+mn-cs"/>
              </a:rPr>
              <a:t>, a machine would exist with an intelligence that matched or exceeded the capability of human beings. The character they created, </a:t>
            </a:r>
            <a:r>
              <a:rPr lang="en-US" sz="1200" b="0" i="0" u="none" strike="noStrike" kern="1200" dirty="0" smtClean="0">
                <a:solidFill>
                  <a:schemeClr val="tx1"/>
                </a:solidFill>
                <a:effectLst/>
                <a:latin typeface="Arial" charset="0"/>
                <a:ea typeface="+mn-ea"/>
                <a:cs typeface="+mn-cs"/>
                <a:hlinkClick r:id="rId6" tooltip="HAL 9000"/>
              </a:rPr>
              <a:t>HAL 9000</a:t>
            </a:r>
            <a:r>
              <a:rPr lang="en-US" sz="1200" b="0" i="0" kern="1200" dirty="0" smtClean="0">
                <a:solidFill>
                  <a:schemeClr val="tx1"/>
                </a:solidFill>
                <a:effectLst/>
                <a:latin typeface="Arial" charset="0"/>
                <a:ea typeface="+mn-ea"/>
                <a:cs typeface="+mn-cs"/>
              </a:rPr>
              <a:t>, was based on a belief shared by many leading AI researchers that such a machine would exist by the year 2001.</a:t>
            </a:r>
            <a:r>
              <a:rPr lang="en-US" sz="1200" b="0" i="0" u="none" strike="noStrike" kern="1200" baseline="30000" dirty="0" smtClean="0">
                <a:solidFill>
                  <a:schemeClr val="tx1"/>
                </a:solidFill>
                <a:effectLst/>
                <a:latin typeface="Arial" charset="0"/>
                <a:ea typeface="+mn-ea"/>
                <a:cs typeface="+mn-cs"/>
                <a:hlinkClick r:id="rId7"/>
              </a:rPr>
              <a:t>[164]</a:t>
            </a:r>
            <a:endParaRPr lang="en-US" sz="1200" b="0" i="0" kern="1200" dirty="0" smtClean="0">
              <a:solidFill>
                <a:schemeClr val="tx1"/>
              </a:solidFill>
              <a:effectLst/>
              <a:latin typeface="Arial" charset="0"/>
              <a:ea typeface="+mn-ea"/>
              <a:cs typeface="+mn-cs"/>
            </a:endParaRPr>
          </a:p>
          <a:p>
            <a:r>
              <a:rPr lang="en-US" sz="1200" b="0" i="0" kern="1200" dirty="0" smtClean="0">
                <a:solidFill>
                  <a:schemeClr val="tx1"/>
                </a:solidFill>
                <a:effectLst/>
                <a:latin typeface="Arial" charset="0"/>
                <a:ea typeface="+mn-ea"/>
                <a:cs typeface="+mn-cs"/>
              </a:rPr>
              <a:t>In 2001, AI founder </a:t>
            </a:r>
            <a:r>
              <a:rPr lang="en-US" sz="1200" b="0" i="0" u="none" strike="noStrike" kern="1200" dirty="0" smtClean="0">
                <a:solidFill>
                  <a:schemeClr val="tx1"/>
                </a:solidFill>
                <a:effectLst/>
                <a:latin typeface="Arial" charset="0"/>
                <a:ea typeface="+mn-ea"/>
                <a:cs typeface="+mn-cs"/>
                <a:hlinkClick r:id="rId8" tooltip="Marvin Minsky"/>
              </a:rPr>
              <a:t>Marvin </a:t>
            </a:r>
            <a:r>
              <a:rPr lang="en-US" sz="1200" b="0" i="0" u="none" strike="noStrike" kern="1200" dirty="0" err="1" smtClean="0">
                <a:solidFill>
                  <a:schemeClr val="tx1"/>
                </a:solidFill>
                <a:effectLst/>
                <a:latin typeface="Arial" charset="0"/>
                <a:ea typeface="+mn-ea"/>
                <a:cs typeface="+mn-cs"/>
                <a:hlinkClick r:id="rId8" tooltip="Marvin Minsky"/>
              </a:rPr>
              <a:t>Minsky</a:t>
            </a:r>
            <a:r>
              <a:rPr lang="en-US" sz="1200" b="0" i="0" kern="1200" dirty="0" smtClean="0">
                <a:solidFill>
                  <a:schemeClr val="tx1"/>
                </a:solidFill>
                <a:effectLst/>
                <a:latin typeface="Arial" charset="0"/>
                <a:ea typeface="+mn-ea"/>
                <a:cs typeface="+mn-cs"/>
              </a:rPr>
              <a:t> asked "So the question is why didn't we get HAL in 2001?"</a:t>
            </a:r>
          </a:p>
          <a:p>
            <a:endParaRPr lang="en-US" dirty="0"/>
          </a:p>
        </p:txBody>
      </p:sp>
      <p:sp>
        <p:nvSpPr>
          <p:cNvPr id="4" name="Date Placeholder 3"/>
          <p:cNvSpPr>
            <a:spLocks noGrp="1"/>
          </p:cNvSpPr>
          <p:nvPr>
            <p:ph type="dt" idx="10"/>
          </p:nvPr>
        </p:nvSpPr>
        <p:spPr/>
        <p:txBody>
          <a:bodyPr/>
          <a:lstStyle/>
          <a:p>
            <a:r>
              <a:rPr lang="en-US" smtClean="0"/>
              <a:t>2017-08-15 </a:t>
            </a:r>
            <a:endParaRPr lang="en-US" dirty="0"/>
          </a:p>
        </p:txBody>
      </p:sp>
      <p:sp>
        <p:nvSpPr>
          <p:cNvPr id="5" name="Slide Number Placeholder 4"/>
          <p:cNvSpPr>
            <a:spLocks noGrp="1"/>
          </p:cNvSpPr>
          <p:nvPr>
            <p:ph type="sldNum" sz="quarter" idx="11"/>
          </p:nvPr>
        </p:nvSpPr>
        <p:spPr/>
        <p:txBody>
          <a:bodyPr/>
          <a:lstStyle/>
          <a:p>
            <a:fld id="{5852353D-F306-481A-B3D0-C36CE0BF9563}" type="slidenum">
              <a:rPr lang="en-US" smtClean="0"/>
              <a:pPr/>
              <a:t>13</a:t>
            </a:fld>
            <a:endParaRPr lang="en-US" dirty="0"/>
          </a:p>
        </p:txBody>
      </p:sp>
      <p:sp>
        <p:nvSpPr>
          <p:cNvPr id="6" name="Header Placeholder 5"/>
          <p:cNvSpPr>
            <a:spLocks noGrp="1"/>
          </p:cNvSpPr>
          <p:nvPr>
            <p:ph type="hdr" sz="quarter" idx="12"/>
          </p:nvPr>
        </p:nvSpPr>
        <p:spPr/>
        <p:txBody>
          <a:bodyPr/>
          <a:lstStyle/>
          <a:p>
            <a:r>
              <a:rPr lang="en-US" smtClean="0"/>
              <a:t>Neural Network Powered IAM </a:t>
            </a:r>
            <a:endParaRPr lang="en-US" dirty="0"/>
          </a:p>
        </p:txBody>
      </p:sp>
      <p:sp>
        <p:nvSpPr>
          <p:cNvPr id="7" name="Footer Placeholder 6"/>
          <p:cNvSpPr>
            <a:spLocks noGrp="1"/>
          </p:cNvSpPr>
          <p:nvPr>
            <p:ph type="ftr" sz="quarter" idx="13"/>
          </p:nvPr>
        </p:nvSpPr>
        <p:spPr/>
        <p:txBody>
          <a:bodyPr/>
          <a:lstStyle/>
          <a:p>
            <a:r>
              <a:rPr lang="en-US" smtClean="0"/>
              <a:t> </a:t>
            </a:r>
            <a:endParaRPr lang="en-US" dirty="0"/>
          </a:p>
        </p:txBody>
      </p:sp>
    </p:spTree>
    <p:extLst>
      <p:ext uri="{BB962C8B-B14F-4D97-AF65-F5344CB8AC3E}">
        <p14:creationId xmlns:p14="http://schemas.microsoft.com/office/powerpoint/2010/main" val="3283618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4AAD347D-5ACD-4C99-B74B-A9C85AD731AF}" type="datetimeFigureOut">
              <a:rPr lang="en-US" smtClean="0"/>
              <a:t>3/13/2018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8573569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3/13/2018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8794150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3/13/2018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94882963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3/13/2018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90235446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3/13/2018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2060686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AAD347D-5ACD-4C99-B74B-A9C85AD731AF}" type="datetimeFigureOut">
              <a:rPr lang="en-US" smtClean="0"/>
              <a:t>3/13/2018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34004588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AAD347D-5ACD-4C99-B74B-A9C85AD731AF}" type="datetimeFigureOut">
              <a:rPr lang="en-US" smtClean="0"/>
              <a:t>3/13/2018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53303950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54668808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65338849"/>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and 1 column">
    <p:spTree>
      <p:nvGrpSpPr>
        <p:cNvPr id="1" name=""/>
        <p:cNvGrpSpPr/>
        <p:nvPr/>
      </p:nvGrpSpPr>
      <p:grpSpPr>
        <a:xfrm>
          <a:off x="0" y="0"/>
          <a:ext cx="0" cy="0"/>
          <a:chOff x="0" y="0"/>
          <a:chExt cx="0" cy="0"/>
        </a:xfrm>
      </p:grpSpPr>
      <p:sp>
        <p:nvSpPr>
          <p:cNvPr id="3" name="Content Placeholder 1"/>
          <p:cNvSpPr>
            <a:spLocks noGrp="1"/>
          </p:cNvSpPr>
          <p:nvPr>
            <p:ph idx="1"/>
          </p:nvPr>
        </p:nvSpPr>
        <p:spPr>
          <a:xfrm>
            <a:off x="529167" y="1800000"/>
            <a:ext cx="11135785" cy="385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524935" y="239714"/>
            <a:ext cx="9992784" cy="1085371"/>
          </a:xfrm>
        </p:spPr>
        <p:txBody>
          <a:bodyPr/>
          <a:lstStyle/>
          <a:p>
            <a:r>
              <a:rPr lang="en-US" dirty="0"/>
              <a:t>Click to edit Master title style</a:t>
            </a:r>
          </a:p>
        </p:txBody>
      </p:sp>
    </p:spTree>
    <p:extLst>
      <p:ext uri="{BB962C8B-B14F-4D97-AF65-F5344CB8AC3E}">
        <p14:creationId xmlns:p14="http://schemas.microsoft.com/office/powerpoint/2010/main" val="19139113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2 columns">
    <p:spTree>
      <p:nvGrpSpPr>
        <p:cNvPr id="1" name=""/>
        <p:cNvGrpSpPr/>
        <p:nvPr/>
      </p:nvGrpSpPr>
      <p:grpSpPr>
        <a:xfrm>
          <a:off x="0" y="0"/>
          <a:ext cx="0" cy="0"/>
          <a:chOff x="0" y="0"/>
          <a:chExt cx="0" cy="0"/>
        </a:xfrm>
      </p:grpSpPr>
      <p:sp>
        <p:nvSpPr>
          <p:cNvPr id="5" name="Content Placeholder 3"/>
          <p:cNvSpPr>
            <a:spLocks noGrp="1"/>
          </p:cNvSpPr>
          <p:nvPr>
            <p:ph sz="quarter" idx="3"/>
          </p:nvPr>
        </p:nvSpPr>
        <p:spPr>
          <a:xfrm>
            <a:off x="6193367" y="1795464"/>
            <a:ext cx="5467351" cy="42846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1"/>
          <p:cNvSpPr>
            <a:spLocks noGrp="1"/>
          </p:cNvSpPr>
          <p:nvPr>
            <p:ph sz="half" idx="1"/>
          </p:nvPr>
        </p:nvSpPr>
        <p:spPr>
          <a:xfrm>
            <a:off x="524934" y="1795463"/>
            <a:ext cx="5465233" cy="4284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524935" y="239714"/>
            <a:ext cx="9992784" cy="1085371"/>
          </a:xfrm>
        </p:spPr>
        <p:txBody>
          <a:bodyPr/>
          <a:lstStyle/>
          <a:p>
            <a:r>
              <a:rPr lang="en-US"/>
              <a:t>Click to edit Master title style</a:t>
            </a:r>
          </a:p>
        </p:txBody>
      </p:sp>
    </p:spTree>
    <p:extLst>
      <p:ext uri="{BB962C8B-B14F-4D97-AF65-F5344CB8AC3E}">
        <p14:creationId xmlns:p14="http://schemas.microsoft.com/office/powerpoint/2010/main" val="3674726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24677744"/>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 title, righ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524934" y="1800225"/>
            <a:ext cx="5473700" cy="4724400"/>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1"/>
          <p:cNvSpPr>
            <a:spLocks noGrp="1"/>
          </p:cNvSpPr>
          <p:nvPr>
            <p:ph type="title"/>
          </p:nvPr>
        </p:nvSpPr>
        <p:spPr>
          <a:xfrm>
            <a:off x="524935" y="239714"/>
            <a:ext cx="9992783" cy="1085371"/>
          </a:xfrm>
        </p:spPr>
        <p:txBody>
          <a:bodyPr/>
          <a:lstStyle/>
          <a:p>
            <a:r>
              <a:rPr lang="en-US" dirty="0"/>
              <a:t>Click to edit Master title style</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righ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524934" y="1800225"/>
            <a:ext cx="5139267" cy="4724400"/>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1"/>
          <p:cNvSpPr>
            <a:spLocks noGrp="1"/>
          </p:cNvSpPr>
          <p:nvPr>
            <p:ph type="title"/>
          </p:nvPr>
        </p:nvSpPr>
        <p:spPr>
          <a:xfrm>
            <a:off x="524935" y="239714"/>
            <a:ext cx="5139265" cy="1085371"/>
          </a:xfrm>
        </p:spPr>
        <p:txBody>
          <a:bodyPr/>
          <a:lstStyle/>
          <a:p>
            <a:r>
              <a:rPr lang="en-US"/>
              <a:t>Click to edit Master title style</a:t>
            </a:r>
          </a:p>
        </p:txBody>
      </p:sp>
    </p:spTree>
    <p:extLst>
      <p:ext uri="{BB962C8B-B14F-4D97-AF65-F5344CB8AC3E}">
        <p14:creationId xmlns:p14="http://schemas.microsoft.com/office/powerpoint/2010/main" val="22835488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ull title, lef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6191251" y="1800225"/>
            <a:ext cx="5473700" cy="4724400"/>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1"/>
          <p:cNvSpPr>
            <a:spLocks noGrp="1"/>
          </p:cNvSpPr>
          <p:nvPr>
            <p:ph type="title"/>
          </p:nvPr>
        </p:nvSpPr>
        <p:spPr>
          <a:xfrm>
            <a:off x="524935" y="239714"/>
            <a:ext cx="9992784" cy="1085371"/>
          </a:xfrm>
        </p:spPr>
        <p:txBody>
          <a:bodyPr/>
          <a:lstStyle/>
          <a:p>
            <a:r>
              <a:rPr lang="en-US" dirty="0"/>
              <a:t>Click to edit Master title style</a:t>
            </a:r>
          </a:p>
        </p:txBody>
      </p:sp>
    </p:spTree>
    <p:extLst>
      <p:ext uri="{BB962C8B-B14F-4D97-AF65-F5344CB8AC3E}">
        <p14:creationId xmlns:p14="http://schemas.microsoft.com/office/powerpoint/2010/main" val="2629739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mall title, lef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6191251" y="1800225"/>
            <a:ext cx="5473700" cy="4724400"/>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1"/>
          <p:cNvSpPr>
            <a:spLocks noGrp="1"/>
          </p:cNvSpPr>
          <p:nvPr>
            <p:ph type="title"/>
          </p:nvPr>
        </p:nvSpPr>
        <p:spPr>
          <a:xfrm>
            <a:off x="6193367" y="239714"/>
            <a:ext cx="4324351" cy="1085371"/>
          </a:xfrm>
        </p:spPr>
        <p:txBody>
          <a:bodyPr/>
          <a:lstStyle/>
          <a:p>
            <a:r>
              <a:rPr lang="en-US" dirty="0"/>
              <a:t>Click to edit Master title style</a:t>
            </a:r>
          </a:p>
        </p:txBody>
      </p:sp>
    </p:spTree>
    <p:extLst>
      <p:ext uri="{BB962C8B-B14F-4D97-AF65-F5344CB8AC3E}">
        <p14:creationId xmlns:p14="http://schemas.microsoft.com/office/powerpoint/2010/main" val="5259091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ow small title, lef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6191251" y="3545841"/>
            <a:ext cx="5473700" cy="2978785"/>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1"/>
          <p:cNvSpPr>
            <a:spLocks noGrp="1"/>
          </p:cNvSpPr>
          <p:nvPr>
            <p:ph type="title"/>
          </p:nvPr>
        </p:nvSpPr>
        <p:spPr>
          <a:xfrm>
            <a:off x="6191251" y="1797525"/>
            <a:ext cx="5473700" cy="1085371"/>
          </a:xfrm>
        </p:spPr>
        <p:txBody>
          <a:bodyPr/>
          <a:lstStyle/>
          <a:p>
            <a:r>
              <a:rPr lang="en-US" dirty="0"/>
              <a:t>Click to edit Master title style</a:t>
            </a:r>
          </a:p>
        </p:txBody>
      </p:sp>
    </p:spTree>
    <p:extLst>
      <p:ext uri="{BB962C8B-B14F-4D97-AF65-F5344CB8AC3E}">
        <p14:creationId xmlns:p14="http://schemas.microsoft.com/office/powerpoint/2010/main" val="4071865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796027F-7875-4030-9381-8BD8C4F21935}" type="datetimeFigureOut">
              <a:rPr lang="en-US" smtClean="0"/>
              <a:t>3/13/2018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51829179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3/13/2018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96654799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3/13/2018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8122345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3/13/2018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84315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3/13/2018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830654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3/13/2018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50618183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3/13/2018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7404215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4AAD347D-5ACD-4C99-B74B-A9C85AD731AF}" type="datetimeFigureOut">
              <a:rPr lang="en-US" smtClean="0"/>
              <a:t>3/13/2018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573856494"/>
      </p:ext>
    </p:extLst>
  </p:cSld>
  <p:clrMap bg1="dk1" tx1="lt1" bg2="dk2" tx2="lt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 id="2147483815" r:id="rId18"/>
    <p:sldLayoutId id="2147483700" r:id="rId19"/>
    <p:sldLayoutId id="2147483680" r:id="rId20"/>
    <p:sldLayoutId id="2147483699" r:id="rId21"/>
    <p:sldLayoutId id="2147483696" r:id="rId22"/>
    <p:sldLayoutId id="2147483698" r:id="rId23"/>
    <p:sldLayoutId id="2147483697" r:id="rId24"/>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8.xml"/><Relationship Id="rId1" Type="http://schemas.openxmlformats.org/officeDocument/2006/relationships/vmlDrawing" Target="../drawings/vmlDrawing1.vml"/><Relationship Id="rId6" Type="http://schemas.openxmlformats.org/officeDocument/2006/relationships/image" Target="../media/image22.wmf"/><Relationship Id="rId5" Type="http://schemas.openxmlformats.org/officeDocument/2006/relationships/oleObject" Target="../embeddings/oleObject1.bin"/><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8.xml"/><Relationship Id="rId5" Type="http://schemas.openxmlformats.org/officeDocument/2006/relationships/image" Target="../media/image26.jpeg"/><Relationship Id="rId4" Type="http://schemas.openxmlformats.org/officeDocument/2006/relationships/image" Target="../media/image25.jpeg"/></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11.xml"/><Relationship Id="rId7" Type="http://schemas.openxmlformats.org/officeDocument/2006/relationships/image" Target="../media/image31.png"/><Relationship Id="rId2" Type="http://schemas.openxmlformats.org/officeDocument/2006/relationships/slideLayout" Target="../slideLayouts/slideLayout18.xml"/><Relationship Id="rId1" Type="http://schemas.openxmlformats.org/officeDocument/2006/relationships/vmlDrawing" Target="../drawings/vmlDrawing2.v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2.png"/><Relationship Id="rId4" Type="http://schemas.openxmlformats.org/officeDocument/2006/relationships/image" Target="../media/image28.png"/><Relationship Id="rId9" Type="http://schemas.openxmlformats.org/officeDocument/2006/relationships/image" Target="../media/image27.wmf"/></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4935" y="1808709"/>
            <a:ext cx="8320892" cy="2839491"/>
          </a:xfrm>
        </p:spPr>
        <p:txBody>
          <a:bodyPr>
            <a:normAutofit/>
          </a:bodyPr>
          <a:lstStyle/>
          <a:p>
            <a:r>
              <a:rPr lang="en-US" dirty="0">
                <a:solidFill>
                  <a:srgbClr val="00B0F0"/>
                </a:solidFill>
              </a:rPr>
              <a:t>AI Overview</a:t>
            </a:r>
            <a:endParaRPr lang="en-US" dirty="0">
              <a:solidFill>
                <a:srgbClr val="00B0F0"/>
              </a:solidFill>
              <a:latin typeface="+mj-lt"/>
              <a:ea typeface="+mn-ea"/>
              <a:cs typeface="+mn-cs"/>
            </a:endParaRPr>
          </a:p>
        </p:txBody>
      </p:sp>
      <p:sp>
        <p:nvSpPr>
          <p:cNvPr id="5" name="Subtitle 4"/>
          <p:cNvSpPr>
            <a:spLocks noGrp="1"/>
          </p:cNvSpPr>
          <p:nvPr>
            <p:ph type="subTitle" idx="1"/>
          </p:nvPr>
        </p:nvSpPr>
        <p:spPr>
          <a:xfrm>
            <a:off x="2209799" y="4986462"/>
            <a:ext cx="9144000" cy="754025"/>
          </a:xfrm>
        </p:spPr>
        <p:txBody>
          <a:bodyPr/>
          <a:lstStyle/>
          <a:p>
            <a:r>
              <a:rPr lang="en-US" dirty="0" smtClean="0"/>
              <a:t>Jun Liu v0.1</a:t>
            </a:r>
            <a:endParaRPr lang="en-US" dirty="0"/>
          </a:p>
        </p:txBody>
      </p:sp>
    </p:spTree>
    <p:custDataLst>
      <p:tags r:id="rId1"/>
    </p:custDataLst>
    <p:extLst>
      <p:ext uri="{BB962C8B-B14F-4D97-AF65-F5344CB8AC3E}">
        <p14:creationId xmlns:p14="http://schemas.microsoft.com/office/powerpoint/2010/main" val="40861535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AI Usage</a:t>
            </a:r>
          </a:p>
        </p:txBody>
      </p:sp>
      <p:cxnSp>
        <p:nvCxnSpPr>
          <p:cNvPr id="14" name="Straight Connector 13"/>
          <p:cNvCxnSpPr/>
          <p:nvPr/>
        </p:nvCxnSpPr>
        <p:spPr bwMode="auto">
          <a:xfrm>
            <a:off x="0" y="3838470"/>
            <a:ext cx="12098215" cy="20097"/>
          </a:xfrm>
          <a:prstGeom prst="line">
            <a:avLst/>
          </a:prstGeom>
          <a:ln w="9525" cap="flat" cmpd="sng" algn="ctr">
            <a:solidFill>
              <a:schemeClr val="accent2"/>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p:cNvCxnSpPr/>
          <p:nvPr/>
        </p:nvCxnSpPr>
        <p:spPr bwMode="auto">
          <a:xfrm>
            <a:off x="5958673" y="964642"/>
            <a:ext cx="20096" cy="5893358"/>
          </a:xfrm>
          <a:prstGeom prst="line">
            <a:avLst/>
          </a:prstGeom>
          <a:ln w="9525" cap="flat" cmpd="sng" algn="ctr">
            <a:solidFill>
              <a:schemeClr val="accent2"/>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8" name="TextBox 17"/>
          <p:cNvSpPr txBox="1"/>
          <p:nvPr/>
        </p:nvSpPr>
        <p:spPr>
          <a:xfrm>
            <a:off x="4478864" y="2680685"/>
            <a:ext cx="1656572" cy="338554"/>
          </a:xfrm>
          <a:prstGeom prst="rect">
            <a:avLst/>
          </a:prstGeom>
          <a:noFill/>
        </p:spPr>
        <p:txBody>
          <a:bodyPr wrap="square" rtlCol="0">
            <a:spAutoFit/>
          </a:bodyPr>
          <a:lstStyle/>
          <a:p>
            <a:r>
              <a:rPr lang="en-US" sz="1600" b="1" dirty="0" smtClean="0"/>
              <a:t>Robot</a:t>
            </a:r>
            <a:endParaRPr lang="en-US" sz="1600" b="1" dirty="0"/>
          </a:p>
        </p:txBody>
      </p:sp>
      <p:sp>
        <p:nvSpPr>
          <p:cNvPr id="21" name="TextBox 20"/>
          <p:cNvSpPr txBox="1"/>
          <p:nvPr/>
        </p:nvSpPr>
        <p:spPr>
          <a:xfrm>
            <a:off x="6219867" y="2673140"/>
            <a:ext cx="1460510" cy="338554"/>
          </a:xfrm>
          <a:prstGeom prst="rect">
            <a:avLst/>
          </a:prstGeom>
          <a:noFill/>
        </p:spPr>
        <p:txBody>
          <a:bodyPr wrap="square" rtlCol="0">
            <a:spAutoFit/>
          </a:bodyPr>
          <a:lstStyle/>
          <a:p>
            <a:r>
              <a:rPr lang="en-US" sz="1600" b="1" dirty="0" smtClean="0"/>
              <a:t>Healthcare</a:t>
            </a:r>
            <a:endParaRPr lang="en-US" sz="1600" b="1" dirty="0"/>
          </a:p>
        </p:txBody>
      </p:sp>
      <p:sp>
        <p:nvSpPr>
          <p:cNvPr id="22" name="TextBox 21"/>
          <p:cNvSpPr txBox="1"/>
          <p:nvPr/>
        </p:nvSpPr>
        <p:spPr>
          <a:xfrm>
            <a:off x="4418420" y="4523483"/>
            <a:ext cx="1656572" cy="338554"/>
          </a:xfrm>
          <a:prstGeom prst="rect">
            <a:avLst/>
          </a:prstGeom>
          <a:noFill/>
        </p:spPr>
        <p:txBody>
          <a:bodyPr wrap="square" rtlCol="0">
            <a:spAutoFit/>
          </a:bodyPr>
          <a:lstStyle/>
          <a:p>
            <a:r>
              <a:rPr lang="en-US" sz="1600" b="1" dirty="0" smtClean="0"/>
              <a:t>Virtual Reality</a:t>
            </a:r>
            <a:endParaRPr lang="en-US" sz="1600" b="1" dirty="0"/>
          </a:p>
        </p:txBody>
      </p:sp>
      <p:sp>
        <p:nvSpPr>
          <p:cNvPr id="23" name="TextBox 22"/>
          <p:cNvSpPr txBox="1"/>
          <p:nvPr/>
        </p:nvSpPr>
        <p:spPr>
          <a:xfrm>
            <a:off x="6292102" y="4523483"/>
            <a:ext cx="1656572" cy="338554"/>
          </a:xfrm>
          <a:prstGeom prst="rect">
            <a:avLst/>
          </a:prstGeom>
          <a:noFill/>
        </p:spPr>
        <p:txBody>
          <a:bodyPr wrap="square" rtlCol="0">
            <a:spAutoFit/>
          </a:bodyPr>
          <a:lstStyle/>
          <a:p>
            <a:r>
              <a:rPr lang="en-US" sz="1600" b="1" dirty="0" smtClean="0"/>
              <a:t>Self Driving Car</a:t>
            </a:r>
            <a:endParaRPr lang="en-US" sz="1600" b="1" dirty="0"/>
          </a:p>
        </p:txBody>
      </p:sp>
      <p:pic>
        <p:nvPicPr>
          <p:cNvPr id="19" name="Picture 4" descr="https://upload.wikimedia.org/wikipedia/commons/thumb/c/cf/Waymo_self-driving_car_front_view.gk.jpg/320px-Waymo_self-driving_car_front_view.gk.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84268" y="4523483"/>
            <a:ext cx="2949337" cy="1963153"/>
          </a:xfrm>
          <a:prstGeom prst="rect">
            <a:avLst/>
          </a:prstGeom>
          <a:noFill/>
          <a:ln>
            <a:solidFill>
              <a:srgbClr val="00B0F0"/>
            </a:solidFill>
          </a:ln>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1021025" y="1173954"/>
            <a:ext cx="2500312" cy="2514912"/>
          </a:xfrm>
          <a:prstGeom prst="rect">
            <a:avLst/>
          </a:prstGeom>
          <a:ln>
            <a:solidFill>
              <a:srgbClr val="00B0F0"/>
            </a:solidFill>
          </a:ln>
        </p:spPr>
      </p:pic>
      <p:pic>
        <p:nvPicPr>
          <p:cNvPr id="7170" name="Picture 2" descr="File:X-ray of a hand with automatic bone age calculatio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84268" y="864663"/>
            <a:ext cx="2013246" cy="2824203"/>
          </a:xfrm>
          <a:prstGeom prst="rect">
            <a:avLst/>
          </a:prstGeom>
          <a:noFill/>
          <a:ln>
            <a:solidFill>
              <a:srgbClr val="00B0F0"/>
            </a:solidFill>
          </a:ln>
          <a:extLst>
            <a:ext uri="{909E8E84-426E-40DD-AFC4-6F175D3DCCD1}">
              <a14:hiddenFill xmlns:a14="http://schemas.microsoft.com/office/drawing/2010/main">
                <a:solidFill>
                  <a:srgbClr val="FFFFFF"/>
                </a:solidFill>
              </a14:hiddenFill>
            </a:ext>
          </a:extLst>
        </p:spPr>
      </p:pic>
      <p:pic>
        <p:nvPicPr>
          <p:cNvPr id="7174" name="Picture 6" descr="https://image.damanwoo.com/files/media/w/e/i/m/i/n/g/m/i/n/wei_ming_ming_-1_18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9634" y="4704702"/>
            <a:ext cx="3563868" cy="1781934"/>
          </a:xfrm>
          <a:prstGeom prst="rect">
            <a:avLst/>
          </a:prstGeom>
          <a:noFill/>
          <a:ln>
            <a:solidFill>
              <a:srgbClr val="00B0F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5330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17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22"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29167" y="1800000"/>
            <a:ext cx="11135785" cy="4557938"/>
          </a:xfrm>
        </p:spPr>
        <p:txBody>
          <a:bodyPr>
            <a:normAutofit/>
          </a:bodyPr>
          <a:lstStyle/>
          <a:p>
            <a:pPr marL="0" indent="0" fontAlgn="base">
              <a:buNone/>
            </a:pPr>
            <a:r>
              <a:rPr lang="en-US" dirty="0"/>
              <a:t>I think AI is akin to building a rocket ship. You need a huge engine and a lot of fuel. If you have a large engine and a tiny amount of fuel, you won’t make it to orbit. If you have a tiny engine and a ton of fuel, you can’t even lift off. To build a rocket you need a huge engine and a lot of fuel</a:t>
            </a:r>
            <a:r>
              <a:rPr lang="en-US" dirty="0" smtClean="0"/>
              <a:t>.</a:t>
            </a:r>
          </a:p>
          <a:p>
            <a:pPr marL="0" indent="0" fontAlgn="base">
              <a:buNone/>
            </a:pPr>
            <a:endParaRPr lang="en-US" dirty="0"/>
          </a:p>
          <a:p>
            <a:pPr marL="0" indent="0" fontAlgn="base">
              <a:buNone/>
            </a:pPr>
            <a:r>
              <a:rPr lang="en-US" dirty="0"/>
              <a:t>The analogy to deep learning [one of the key processes in creating artificial intelligence] is that the rocket engine is the deep learning models and the fuel is the huge amounts of data we can feed to these algorithms</a:t>
            </a:r>
            <a:r>
              <a:rPr lang="en-US" dirty="0" smtClean="0"/>
              <a:t>.</a:t>
            </a:r>
          </a:p>
          <a:p>
            <a:pPr marL="0" indent="0" fontAlgn="base">
              <a:buNone/>
            </a:pPr>
            <a:endParaRPr lang="en-US" dirty="0"/>
          </a:p>
          <a:p>
            <a:pPr marL="0" indent="0" algn="r" fontAlgn="base">
              <a:buNone/>
            </a:pPr>
            <a:r>
              <a:rPr lang="en-US" dirty="0" smtClean="0"/>
              <a:t>- Andrew NG</a:t>
            </a:r>
            <a:endParaRPr lang="en-US" dirty="0"/>
          </a:p>
          <a:p>
            <a:endParaRPr lang="en-US" dirty="0"/>
          </a:p>
        </p:txBody>
      </p:sp>
      <p:sp>
        <p:nvSpPr>
          <p:cNvPr id="3" name="Title 2"/>
          <p:cNvSpPr>
            <a:spLocks noGrp="1"/>
          </p:cNvSpPr>
          <p:nvPr>
            <p:ph type="title"/>
          </p:nvPr>
        </p:nvSpPr>
        <p:spPr/>
        <p:txBody>
          <a:bodyPr/>
          <a:lstStyle/>
          <a:p>
            <a:r>
              <a:rPr lang="en-US" dirty="0"/>
              <a:t>Problems AI Faced</a:t>
            </a:r>
          </a:p>
        </p:txBody>
      </p:sp>
    </p:spTree>
    <p:extLst>
      <p:ext uri="{BB962C8B-B14F-4D97-AF65-F5344CB8AC3E}">
        <p14:creationId xmlns:p14="http://schemas.microsoft.com/office/powerpoint/2010/main" val="29312907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smtClean="0"/>
              <a:t>Data Dependence</a:t>
            </a:r>
          </a:p>
          <a:p>
            <a:pPr lvl="1"/>
            <a:r>
              <a:rPr lang="en-US" dirty="0" err="1" smtClean="0"/>
              <a:t>AlphaGo</a:t>
            </a:r>
            <a:r>
              <a:rPr lang="en-US" dirty="0" smtClean="0"/>
              <a:t> Master to </a:t>
            </a:r>
            <a:r>
              <a:rPr lang="en-US" dirty="0" err="1" smtClean="0"/>
              <a:t>AlphaGo</a:t>
            </a:r>
            <a:r>
              <a:rPr lang="en-US" dirty="0" smtClean="0"/>
              <a:t> Zero</a:t>
            </a:r>
          </a:p>
          <a:p>
            <a:pPr lvl="1"/>
            <a:r>
              <a:rPr lang="en-US" dirty="0" smtClean="0"/>
              <a:t>Transfer </a:t>
            </a:r>
            <a:r>
              <a:rPr lang="en-US" dirty="0" smtClean="0"/>
              <a:t>Learning</a:t>
            </a:r>
          </a:p>
          <a:p>
            <a:endParaRPr lang="en-US" dirty="0" smtClean="0"/>
          </a:p>
          <a:p>
            <a:r>
              <a:rPr lang="en-US" dirty="0" smtClean="0"/>
              <a:t>Generalization</a:t>
            </a:r>
          </a:p>
          <a:p>
            <a:pPr lvl="1"/>
            <a:r>
              <a:rPr lang="en-US" dirty="0" err="1" smtClean="0"/>
              <a:t>AlphaGo</a:t>
            </a:r>
            <a:r>
              <a:rPr lang="en-US" dirty="0" smtClean="0"/>
              <a:t> Zero to </a:t>
            </a:r>
            <a:r>
              <a:rPr lang="en-US" dirty="0" err="1" smtClean="0"/>
              <a:t>AlphaZero</a:t>
            </a:r>
            <a:endParaRPr lang="en-US" dirty="0" smtClean="0"/>
          </a:p>
          <a:p>
            <a:endParaRPr lang="en-US" dirty="0"/>
          </a:p>
          <a:p>
            <a:r>
              <a:rPr lang="en-US" dirty="0"/>
              <a:t>No Standard</a:t>
            </a:r>
          </a:p>
          <a:p>
            <a:pPr lvl="1"/>
            <a:r>
              <a:rPr lang="en-US" dirty="0"/>
              <a:t>Open Neural Network Exchange (ONNX)</a:t>
            </a:r>
          </a:p>
        </p:txBody>
      </p:sp>
      <p:sp>
        <p:nvSpPr>
          <p:cNvPr id="3" name="Title 2"/>
          <p:cNvSpPr>
            <a:spLocks noGrp="1"/>
          </p:cNvSpPr>
          <p:nvPr>
            <p:ph type="title"/>
          </p:nvPr>
        </p:nvSpPr>
        <p:spPr/>
        <p:txBody>
          <a:bodyPr/>
          <a:lstStyle/>
          <a:p>
            <a:r>
              <a:rPr lang="en-US" dirty="0" smtClean="0"/>
              <a:t>Problems AI Faced</a:t>
            </a:r>
            <a:endParaRPr lang="en-US" dirty="0"/>
          </a:p>
        </p:txBody>
      </p:sp>
      <p:pic>
        <p:nvPicPr>
          <p:cNvPr id="5122" name="Picture 2" descr="03.gif-61k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9425" y="1659227"/>
            <a:ext cx="4742921" cy="2163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7996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122"/>
                                        </p:tgtEl>
                                        <p:attrNameLst>
                                          <p:attrName>style.visibility</p:attrName>
                                        </p:attrNameLst>
                                      </p:cBhvr>
                                      <p:to>
                                        <p:strVal val="visible"/>
                                      </p:to>
                                    </p:set>
                                    <p:anim calcmode="lin" valueType="num">
                                      <p:cBhvr additive="base">
                                        <p:cTn id="25" dur="500" fill="hold"/>
                                        <p:tgtEl>
                                          <p:spTgt spid="5122"/>
                                        </p:tgtEl>
                                        <p:attrNameLst>
                                          <p:attrName>ppt_x</p:attrName>
                                        </p:attrNameLst>
                                      </p:cBhvr>
                                      <p:tavLst>
                                        <p:tav tm="0">
                                          <p:val>
                                            <p:strVal val="#ppt_x"/>
                                          </p:val>
                                        </p:tav>
                                        <p:tav tm="100000">
                                          <p:val>
                                            <p:strVal val="#ppt_x"/>
                                          </p:val>
                                        </p:tav>
                                      </p:tavLst>
                                    </p:anim>
                                    <p:anim calcmode="lin" valueType="num">
                                      <p:cBhvr additive="base">
                                        <p:cTn id="26"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The scope of AI</a:t>
            </a:r>
          </a:p>
          <a:p>
            <a:pPr lvl="1"/>
            <a:r>
              <a:rPr lang="en-US" dirty="0" smtClean="0"/>
              <a:t>“A </a:t>
            </a:r>
            <a:r>
              <a:rPr lang="en-US" dirty="0"/>
              <a:t>lot of cutting edge AI has filtered into general applications, often without being called AI because once something becomes useful enough and common enough it's not labelled AI anymore</a:t>
            </a:r>
            <a:r>
              <a:rPr lang="en-US" dirty="0" smtClean="0"/>
              <a:t>”</a:t>
            </a:r>
          </a:p>
          <a:p>
            <a:endParaRPr lang="en-US" dirty="0" smtClean="0"/>
          </a:p>
          <a:p>
            <a:r>
              <a:rPr lang="en-US" dirty="0" smtClean="0"/>
              <a:t>Where is HAL-9000?</a:t>
            </a:r>
          </a:p>
          <a:p>
            <a:pPr lvl="1"/>
            <a:r>
              <a:rPr lang="en-US" dirty="0" smtClean="0"/>
              <a:t>Spiral rise</a:t>
            </a:r>
          </a:p>
          <a:p>
            <a:endParaRPr lang="en-US" dirty="0"/>
          </a:p>
        </p:txBody>
      </p:sp>
      <p:sp>
        <p:nvSpPr>
          <p:cNvPr id="3" name="Title 2"/>
          <p:cNvSpPr>
            <a:spLocks noGrp="1"/>
          </p:cNvSpPr>
          <p:nvPr>
            <p:ph type="title"/>
          </p:nvPr>
        </p:nvSpPr>
        <p:spPr/>
        <p:txBody>
          <a:bodyPr/>
          <a:lstStyle/>
          <a:p>
            <a:r>
              <a:rPr lang="en-US" dirty="0" smtClean="0"/>
              <a:t>Problems AI Faced</a:t>
            </a:r>
            <a:endParaRPr lang="en-US" dirty="0"/>
          </a:p>
        </p:txBody>
      </p:sp>
      <p:pic>
        <p:nvPicPr>
          <p:cNvPr id="4" name="Picture 6" descr="http://image.sciencenet.cn/album/201608/20/103136v69gxdqxx56fi8g8.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54148" y="4111661"/>
            <a:ext cx="1539444" cy="216837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p:cNvGraphicFramePr>
            <a:graphicFrameLocks noChangeAspect="1"/>
          </p:cNvGraphicFramePr>
          <p:nvPr>
            <p:extLst>
              <p:ext uri="{D42A27DB-BD31-4B8C-83A1-F6EECF244321}">
                <p14:modId xmlns:p14="http://schemas.microsoft.com/office/powerpoint/2010/main" val="482572551"/>
              </p:ext>
            </p:extLst>
          </p:nvPr>
        </p:nvGraphicFramePr>
        <p:xfrm>
          <a:off x="4470522" y="4775259"/>
          <a:ext cx="609573" cy="1504775"/>
        </p:xfrm>
        <a:graphic>
          <a:graphicData uri="http://schemas.openxmlformats.org/presentationml/2006/ole">
            <mc:AlternateContent xmlns:mc="http://schemas.openxmlformats.org/markup-compatibility/2006">
              <mc:Choice xmlns:v="urn:schemas-microsoft-com:vml" Requires="v">
                <p:oleObj spid="_x0000_s4114" name="Bitmap Image" r:id="rId5" imgW="1666800" imgH="4114800" progId="Paint.Picture">
                  <p:embed/>
                </p:oleObj>
              </mc:Choice>
              <mc:Fallback>
                <p:oleObj name="Bitmap Image" r:id="rId5" imgW="1666800" imgH="4114800" progId="Paint.Picture">
                  <p:embed/>
                  <p:pic>
                    <p:nvPicPr>
                      <p:cNvPr id="0" name=""/>
                      <p:cNvPicPr/>
                      <p:nvPr/>
                    </p:nvPicPr>
                    <p:blipFill>
                      <a:blip r:embed="rId6"/>
                      <a:stretch>
                        <a:fillRect/>
                      </a:stretch>
                    </p:blipFill>
                    <p:spPr>
                      <a:xfrm>
                        <a:off x="4470522" y="4775259"/>
                        <a:ext cx="609573" cy="1504775"/>
                      </a:xfrm>
                      <a:prstGeom prst="rect">
                        <a:avLst/>
                      </a:prstGeom>
                    </p:spPr>
                  </p:pic>
                </p:oleObj>
              </mc:Fallback>
            </mc:AlternateContent>
          </a:graphicData>
        </a:graphic>
      </p:graphicFrame>
    </p:spTree>
    <p:extLst>
      <p:ext uri="{BB962C8B-B14F-4D97-AF65-F5344CB8AC3E}">
        <p14:creationId xmlns:p14="http://schemas.microsoft.com/office/powerpoint/2010/main" val="3104741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endParaRPr lang="en-US" b="1" dirty="0" smtClean="0"/>
          </a:p>
          <a:p>
            <a:pPr marL="0" indent="0">
              <a:buNone/>
            </a:pPr>
            <a:endParaRPr lang="en-US" b="1" dirty="0"/>
          </a:p>
          <a:p>
            <a:pPr marL="0" indent="0">
              <a:buNone/>
            </a:pPr>
            <a:endParaRPr lang="en-US" b="1" dirty="0" smtClean="0"/>
          </a:p>
          <a:p>
            <a:pPr marL="0" indent="0" algn="ctr">
              <a:buNone/>
            </a:pPr>
            <a:r>
              <a:rPr lang="en-US" sz="3600" b="1" dirty="0" smtClean="0"/>
              <a:t>What </a:t>
            </a:r>
            <a:r>
              <a:rPr lang="en-US" sz="3600" b="1" dirty="0"/>
              <a:t>is </a:t>
            </a:r>
            <a:r>
              <a:rPr lang="en-US" sz="3600" b="1" dirty="0" smtClean="0"/>
              <a:t>Neural Network?</a:t>
            </a:r>
            <a:endParaRPr lang="en-US" sz="3600" b="1" dirty="0"/>
          </a:p>
          <a:p>
            <a:endParaRPr lang="en-US" dirty="0"/>
          </a:p>
        </p:txBody>
      </p:sp>
      <p:sp>
        <p:nvSpPr>
          <p:cNvPr id="3" name="Title 2"/>
          <p:cNvSpPr>
            <a:spLocks noGrp="1"/>
          </p:cNvSpPr>
          <p:nvPr>
            <p:ph type="title"/>
          </p:nvPr>
        </p:nvSpPr>
        <p:spPr/>
        <p:txBody>
          <a:bodyPr/>
          <a:lstStyle/>
          <a:p>
            <a:endParaRPr lang="en-US" dirty="0"/>
          </a:p>
        </p:txBody>
      </p:sp>
    </p:spTree>
    <p:extLst>
      <p:ext uri="{BB962C8B-B14F-4D97-AF65-F5344CB8AC3E}">
        <p14:creationId xmlns:p14="http://schemas.microsoft.com/office/powerpoint/2010/main" val="12764425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Neural Network</a:t>
            </a:r>
          </a:p>
        </p:txBody>
      </p:sp>
      <p:pic>
        <p:nvPicPr>
          <p:cNvPr id="5122" name="Picture 2" descr="“神经网络”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7227" y="3758302"/>
            <a:ext cx="4533900" cy="2533651"/>
          </a:xfrm>
          <a:prstGeom prst="rect">
            <a:avLst/>
          </a:prstGeom>
          <a:noFill/>
          <a:ln>
            <a:solidFill>
              <a:srgbClr val="00B0F0"/>
            </a:solidFill>
          </a:ln>
          <a:extLst>
            <a:ext uri="{909E8E84-426E-40DD-AFC4-6F175D3DCCD1}">
              <a14:hiddenFill xmlns:a14="http://schemas.microsoft.com/office/drawing/2010/main">
                <a:solidFill>
                  <a:srgbClr val="FFFFFF"/>
                </a:solidFill>
              </a14:hiddenFill>
            </a:ext>
          </a:extLst>
        </p:spPr>
      </p:pic>
      <p:pic>
        <p:nvPicPr>
          <p:cNvPr id="5124" name="Picture 4" descr="http://images.cnblogs.com/cnblogs_com/gpcuster/zz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348" y="2167834"/>
            <a:ext cx="4684920" cy="2796487"/>
          </a:xfrm>
          <a:prstGeom prst="rect">
            <a:avLst/>
          </a:prstGeom>
          <a:noFill/>
          <a:ln>
            <a:solidFill>
              <a:srgbClr val="00B0F0"/>
            </a:solidFill>
          </a:ln>
          <a:extLst>
            <a:ext uri="{909E8E84-426E-40DD-AFC4-6F175D3DCCD1}">
              <a14:hiddenFill xmlns:a14="http://schemas.microsoft.com/office/drawing/2010/main">
                <a:solidFill>
                  <a:srgbClr val="FFFFFF"/>
                </a:solidFill>
              </a14:hiddenFill>
            </a:ext>
          </a:extLst>
        </p:spPr>
      </p:pic>
      <p:pic>
        <p:nvPicPr>
          <p:cNvPr id="5126" name="Picture 6" descr="http://images.cnblogs.com/cnblogs_com/gpcuster/zzz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7227" y="943871"/>
            <a:ext cx="5286375" cy="2447926"/>
          </a:xfrm>
          <a:prstGeom prst="rect">
            <a:avLst/>
          </a:prstGeom>
          <a:noFill/>
          <a:ln>
            <a:solidFill>
              <a:srgbClr val="00B0F0"/>
            </a:solidFill>
          </a:ln>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2549786" y="5973610"/>
            <a:ext cx="2199641" cy="400110"/>
            <a:chOff x="2329423" y="3074894"/>
            <a:chExt cx="2199641" cy="400110"/>
          </a:xfrm>
        </p:grpSpPr>
        <p:sp>
          <p:nvSpPr>
            <p:cNvPr id="13" name="TextBox 12"/>
            <p:cNvSpPr txBox="1"/>
            <p:nvPr/>
          </p:nvSpPr>
          <p:spPr>
            <a:xfrm>
              <a:off x="2329423" y="3074894"/>
              <a:ext cx="2199641" cy="400110"/>
            </a:xfrm>
            <a:prstGeom prst="rect">
              <a:avLst/>
            </a:prstGeom>
            <a:noFill/>
            <a:ln w="28575">
              <a:solidFill>
                <a:srgbClr val="FFC000"/>
              </a:solidFill>
            </a:ln>
          </p:spPr>
          <p:txBody>
            <a:bodyPr wrap="none" rtlCol="0">
              <a:spAutoFit/>
            </a:bodyPr>
            <a:lstStyle/>
            <a:p>
              <a:r>
                <a:rPr lang="en-US" dirty="0">
                  <a:solidFill>
                    <a:schemeClr val="bg1"/>
                  </a:solidFill>
                </a:rPr>
                <a:t>y = a * (W * x + b)</a:t>
              </a:r>
            </a:p>
          </p:txBody>
        </p:sp>
        <p:cxnSp>
          <p:nvCxnSpPr>
            <p:cNvPr id="14" name="Straight Arrow Connector 13"/>
            <p:cNvCxnSpPr/>
            <p:nvPr/>
          </p:nvCxnSpPr>
          <p:spPr bwMode="auto">
            <a:xfrm>
              <a:off x="2402540" y="3164541"/>
              <a:ext cx="188259" cy="0"/>
            </a:xfrm>
            <a:prstGeom prst="straightConnector1">
              <a:avLst/>
            </a:prstGeom>
            <a:solidFill>
              <a:schemeClr val="accent1"/>
            </a:solidFill>
            <a:ln w="28575" cap="flat" cmpd="sng" algn="ctr">
              <a:solidFill>
                <a:srgbClr val="00B0F0"/>
              </a:solidFill>
              <a:prstDash val="solid"/>
              <a:round/>
              <a:headEnd type="none" w="med" len="med"/>
              <a:tailEnd type="arrow" w="med" len="med"/>
            </a:ln>
            <a:effectLst/>
          </p:spPr>
        </p:cxnSp>
        <p:cxnSp>
          <p:nvCxnSpPr>
            <p:cNvPr id="17" name="Straight Arrow Connector 16"/>
            <p:cNvCxnSpPr/>
            <p:nvPr/>
          </p:nvCxnSpPr>
          <p:spPr bwMode="auto">
            <a:xfrm>
              <a:off x="3872363" y="3164541"/>
              <a:ext cx="188259" cy="0"/>
            </a:xfrm>
            <a:prstGeom prst="straightConnector1">
              <a:avLst/>
            </a:prstGeom>
            <a:solidFill>
              <a:schemeClr val="accent1"/>
            </a:solidFill>
            <a:ln w="28575" cap="flat" cmpd="sng" algn="ctr">
              <a:solidFill>
                <a:srgbClr val="00B0F0"/>
              </a:solidFill>
              <a:prstDash val="solid"/>
              <a:round/>
              <a:headEnd type="none" w="med" len="med"/>
              <a:tailEnd type="arrow" w="med" len="med"/>
            </a:ln>
            <a:effectLst/>
          </p:spPr>
        </p:cxnSp>
        <p:cxnSp>
          <p:nvCxnSpPr>
            <p:cNvPr id="18" name="Straight Arrow Connector 17"/>
            <p:cNvCxnSpPr/>
            <p:nvPr/>
          </p:nvCxnSpPr>
          <p:spPr bwMode="auto">
            <a:xfrm>
              <a:off x="3559379" y="3164541"/>
              <a:ext cx="188259" cy="0"/>
            </a:xfrm>
            <a:prstGeom prst="straightConnector1">
              <a:avLst/>
            </a:prstGeom>
            <a:solidFill>
              <a:schemeClr val="accent1"/>
            </a:solidFill>
            <a:ln w="28575" cap="flat" cmpd="sng" algn="ctr">
              <a:solidFill>
                <a:srgbClr val="00B0F0"/>
              </a:solidFill>
              <a:prstDash val="solid"/>
              <a:round/>
              <a:headEnd type="none" w="med" len="med"/>
              <a:tailEnd type="arrow" w="med" len="med"/>
            </a:ln>
            <a:effectLst/>
          </p:spPr>
        </p:cxnSp>
      </p:grpSp>
    </p:spTree>
    <p:extLst>
      <p:ext uri="{BB962C8B-B14F-4D97-AF65-F5344CB8AC3E}">
        <p14:creationId xmlns:p14="http://schemas.microsoft.com/office/powerpoint/2010/main" val="415078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ontent Placeholder 1"/>
          <p:cNvSpPr>
            <a:spLocks noGrp="1"/>
          </p:cNvSpPr>
          <p:nvPr>
            <p:ph idx="1"/>
          </p:nvPr>
        </p:nvSpPr>
        <p:spPr>
          <a:xfrm>
            <a:off x="645765" y="6006508"/>
            <a:ext cx="11135785" cy="827994"/>
          </a:xfrm>
        </p:spPr>
        <p:txBody>
          <a:bodyPr/>
          <a:lstStyle/>
          <a:p>
            <a:pPr marL="0" indent="0" algn="ctr">
              <a:buNone/>
            </a:pPr>
            <a:r>
              <a:rPr lang="en-US" dirty="0"/>
              <a:t>How to teach a dog to distinguish the apple from the orange?</a:t>
            </a:r>
          </a:p>
        </p:txBody>
      </p:sp>
      <p:sp>
        <p:nvSpPr>
          <p:cNvPr id="3" name="Title 2"/>
          <p:cNvSpPr>
            <a:spLocks noGrp="1"/>
          </p:cNvSpPr>
          <p:nvPr>
            <p:ph type="title"/>
          </p:nvPr>
        </p:nvSpPr>
        <p:spPr/>
        <p:txBody>
          <a:bodyPr>
            <a:normAutofit/>
          </a:bodyPr>
          <a:lstStyle/>
          <a:p>
            <a:r>
              <a:rPr lang="en-US" altLang="zh-CN" dirty="0" smtClean="0"/>
              <a:t>Binary Clarification</a:t>
            </a:r>
            <a:endParaRPr lang="en-US" dirty="0"/>
          </a:p>
        </p:txBody>
      </p:sp>
      <p:pic>
        <p:nvPicPr>
          <p:cNvPr id="2" name="Picture 1"/>
          <p:cNvPicPr>
            <a:picLocks noChangeAspect="1"/>
          </p:cNvPicPr>
          <p:nvPr/>
        </p:nvPicPr>
        <p:blipFill>
          <a:blip r:embed="rId4"/>
          <a:stretch>
            <a:fillRect/>
          </a:stretch>
        </p:blipFill>
        <p:spPr>
          <a:xfrm>
            <a:off x="649381" y="1744389"/>
            <a:ext cx="1085850" cy="581025"/>
          </a:xfrm>
          <a:prstGeom prst="rect">
            <a:avLst/>
          </a:prstGeom>
        </p:spPr>
      </p:pic>
      <p:pic>
        <p:nvPicPr>
          <p:cNvPr id="10" name="Picture 9"/>
          <p:cNvPicPr>
            <a:picLocks noChangeAspect="1"/>
          </p:cNvPicPr>
          <p:nvPr/>
        </p:nvPicPr>
        <p:blipFill>
          <a:blip r:embed="rId4"/>
          <a:stretch>
            <a:fillRect/>
          </a:stretch>
        </p:blipFill>
        <p:spPr>
          <a:xfrm>
            <a:off x="801781" y="1896789"/>
            <a:ext cx="1085850" cy="581025"/>
          </a:xfrm>
          <a:prstGeom prst="rect">
            <a:avLst/>
          </a:prstGeom>
        </p:spPr>
      </p:pic>
      <p:pic>
        <p:nvPicPr>
          <p:cNvPr id="12" name="Picture 11"/>
          <p:cNvPicPr>
            <a:picLocks noChangeAspect="1"/>
          </p:cNvPicPr>
          <p:nvPr/>
        </p:nvPicPr>
        <p:blipFill>
          <a:blip r:embed="rId4"/>
          <a:stretch>
            <a:fillRect/>
          </a:stretch>
        </p:blipFill>
        <p:spPr>
          <a:xfrm>
            <a:off x="954181" y="2049189"/>
            <a:ext cx="1085850" cy="581025"/>
          </a:xfrm>
          <a:prstGeom prst="rect">
            <a:avLst/>
          </a:prstGeom>
        </p:spPr>
      </p:pic>
      <p:pic>
        <p:nvPicPr>
          <p:cNvPr id="13" name="Picture 12"/>
          <p:cNvPicPr>
            <a:picLocks noChangeAspect="1"/>
          </p:cNvPicPr>
          <p:nvPr/>
        </p:nvPicPr>
        <p:blipFill>
          <a:blip r:embed="rId4"/>
          <a:stretch>
            <a:fillRect/>
          </a:stretch>
        </p:blipFill>
        <p:spPr>
          <a:xfrm>
            <a:off x="1106581" y="2201589"/>
            <a:ext cx="1085850" cy="581025"/>
          </a:xfrm>
          <a:prstGeom prst="rect">
            <a:avLst/>
          </a:prstGeom>
        </p:spPr>
      </p:pic>
      <p:pic>
        <p:nvPicPr>
          <p:cNvPr id="14" name="Picture 13"/>
          <p:cNvPicPr>
            <a:picLocks noChangeAspect="1"/>
          </p:cNvPicPr>
          <p:nvPr/>
        </p:nvPicPr>
        <p:blipFill>
          <a:blip r:embed="rId4"/>
          <a:stretch>
            <a:fillRect/>
          </a:stretch>
        </p:blipFill>
        <p:spPr>
          <a:xfrm>
            <a:off x="1258981" y="2353989"/>
            <a:ext cx="1085850" cy="581025"/>
          </a:xfrm>
          <a:prstGeom prst="rect">
            <a:avLst/>
          </a:prstGeom>
        </p:spPr>
      </p:pic>
      <p:pic>
        <p:nvPicPr>
          <p:cNvPr id="17" name="Picture 16"/>
          <p:cNvPicPr>
            <a:picLocks noChangeAspect="1"/>
          </p:cNvPicPr>
          <p:nvPr/>
        </p:nvPicPr>
        <p:blipFill>
          <a:blip r:embed="rId4"/>
          <a:stretch>
            <a:fillRect/>
          </a:stretch>
        </p:blipFill>
        <p:spPr>
          <a:xfrm>
            <a:off x="1411381" y="2506389"/>
            <a:ext cx="1085850" cy="581025"/>
          </a:xfrm>
          <a:prstGeom prst="rect">
            <a:avLst/>
          </a:prstGeom>
        </p:spPr>
      </p:pic>
      <p:pic>
        <p:nvPicPr>
          <p:cNvPr id="18" name="Picture 17"/>
          <p:cNvPicPr>
            <a:picLocks noChangeAspect="1"/>
          </p:cNvPicPr>
          <p:nvPr/>
        </p:nvPicPr>
        <p:blipFill>
          <a:blip r:embed="rId4"/>
          <a:stretch>
            <a:fillRect/>
          </a:stretch>
        </p:blipFill>
        <p:spPr>
          <a:xfrm>
            <a:off x="1563781" y="2658789"/>
            <a:ext cx="1085850" cy="581025"/>
          </a:xfrm>
          <a:prstGeom prst="rect">
            <a:avLst/>
          </a:prstGeom>
        </p:spPr>
      </p:pic>
      <p:pic>
        <p:nvPicPr>
          <p:cNvPr id="19" name="Picture 18"/>
          <p:cNvPicPr>
            <a:picLocks noChangeAspect="1"/>
          </p:cNvPicPr>
          <p:nvPr/>
        </p:nvPicPr>
        <p:blipFill>
          <a:blip r:embed="rId4"/>
          <a:stretch>
            <a:fillRect/>
          </a:stretch>
        </p:blipFill>
        <p:spPr>
          <a:xfrm>
            <a:off x="1716181" y="2811189"/>
            <a:ext cx="1085850" cy="581025"/>
          </a:xfrm>
          <a:prstGeom prst="rect">
            <a:avLst/>
          </a:prstGeom>
        </p:spPr>
      </p:pic>
      <p:pic>
        <p:nvPicPr>
          <p:cNvPr id="20" name="Picture 19"/>
          <p:cNvPicPr>
            <a:picLocks noChangeAspect="1"/>
          </p:cNvPicPr>
          <p:nvPr/>
        </p:nvPicPr>
        <p:blipFill>
          <a:blip r:embed="rId4"/>
          <a:stretch>
            <a:fillRect/>
          </a:stretch>
        </p:blipFill>
        <p:spPr>
          <a:xfrm>
            <a:off x="1868581" y="2963589"/>
            <a:ext cx="1085850" cy="581025"/>
          </a:xfrm>
          <a:prstGeom prst="rect">
            <a:avLst/>
          </a:prstGeom>
        </p:spPr>
      </p:pic>
      <p:pic>
        <p:nvPicPr>
          <p:cNvPr id="21" name="Picture 20"/>
          <p:cNvPicPr>
            <a:picLocks noChangeAspect="1"/>
          </p:cNvPicPr>
          <p:nvPr/>
        </p:nvPicPr>
        <p:blipFill>
          <a:blip r:embed="rId4"/>
          <a:stretch>
            <a:fillRect/>
          </a:stretch>
        </p:blipFill>
        <p:spPr>
          <a:xfrm>
            <a:off x="2020981" y="3115989"/>
            <a:ext cx="1085850" cy="581025"/>
          </a:xfrm>
          <a:prstGeom prst="rect">
            <a:avLst/>
          </a:prstGeom>
        </p:spPr>
      </p:pic>
      <p:pic>
        <p:nvPicPr>
          <p:cNvPr id="4" name="Picture 3"/>
          <p:cNvPicPr>
            <a:picLocks noChangeAspect="1"/>
          </p:cNvPicPr>
          <p:nvPr/>
        </p:nvPicPr>
        <p:blipFill>
          <a:blip r:embed="rId5"/>
          <a:stretch>
            <a:fillRect/>
          </a:stretch>
        </p:blipFill>
        <p:spPr>
          <a:xfrm>
            <a:off x="4451533" y="1744389"/>
            <a:ext cx="1085850" cy="561975"/>
          </a:xfrm>
          <a:prstGeom prst="rect">
            <a:avLst/>
          </a:prstGeom>
        </p:spPr>
      </p:pic>
      <p:pic>
        <p:nvPicPr>
          <p:cNvPr id="22" name="Picture 21"/>
          <p:cNvPicPr>
            <a:picLocks noChangeAspect="1"/>
          </p:cNvPicPr>
          <p:nvPr/>
        </p:nvPicPr>
        <p:blipFill>
          <a:blip r:embed="rId5"/>
          <a:stretch>
            <a:fillRect/>
          </a:stretch>
        </p:blipFill>
        <p:spPr>
          <a:xfrm>
            <a:off x="4603933" y="1896789"/>
            <a:ext cx="1085850" cy="561975"/>
          </a:xfrm>
          <a:prstGeom prst="rect">
            <a:avLst/>
          </a:prstGeom>
        </p:spPr>
      </p:pic>
      <p:pic>
        <p:nvPicPr>
          <p:cNvPr id="23" name="Picture 22"/>
          <p:cNvPicPr>
            <a:picLocks noChangeAspect="1"/>
          </p:cNvPicPr>
          <p:nvPr/>
        </p:nvPicPr>
        <p:blipFill>
          <a:blip r:embed="rId5"/>
          <a:stretch>
            <a:fillRect/>
          </a:stretch>
        </p:blipFill>
        <p:spPr>
          <a:xfrm>
            <a:off x="4756333" y="2049189"/>
            <a:ext cx="1085850" cy="561975"/>
          </a:xfrm>
          <a:prstGeom prst="rect">
            <a:avLst/>
          </a:prstGeom>
        </p:spPr>
      </p:pic>
      <p:pic>
        <p:nvPicPr>
          <p:cNvPr id="24" name="Picture 23"/>
          <p:cNvPicPr>
            <a:picLocks noChangeAspect="1"/>
          </p:cNvPicPr>
          <p:nvPr/>
        </p:nvPicPr>
        <p:blipFill>
          <a:blip r:embed="rId5"/>
          <a:stretch>
            <a:fillRect/>
          </a:stretch>
        </p:blipFill>
        <p:spPr>
          <a:xfrm>
            <a:off x="4908733" y="2201589"/>
            <a:ext cx="1085850" cy="561975"/>
          </a:xfrm>
          <a:prstGeom prst="rect">
            <a:avLst/>
          </a:prstGeom>
        </p:spPr>
      </p:pic>
      <p:pic>
        <p:nvPicPr>
          <p:cNvPr id="25" name="Picture 24"/>
          <p:cNvPicPr>
            <a:picLocks noChangeAspect="1"/>
          </p:cNvPicPr>
          <p:nvPr/>
        </p:nvPicPr>
        <p:blipFill>
          <a:blip r:embed="rId5"/>
          <a:stretch>
            <a:fillRect/>
          </a:stretch>
        </p:blipFill>
        <p:spPr>
          <a:xfrm>
            <a:off x="5061133" y="2353989"/>
            <a:ext cx="1085850" cy="561975"/>
          </a:xfrm>
          <a:prstGeom prst="rect">
            <a:avLst/>
          </a:prstGeom>
        </p:spPr>
      </p:pic>
      <p:pic>
        <p:nvPicPr>
          <p:cNvPr id="26" name="Picture 25"/>
          <p:cNvPicPr>
            <a:picLocks noChangeAspect="1"/>
          </p:cNvPicPr>
          <p:nvPr/>
        </p:nvPicPr>
        <p:blipFill>
          <a:blip r:embed="rId5"/>
          <a:stretch>
            <a:fillRect/>
          </a:stretch>
        </p:blipFill>
        <p:spPr>
          <a:xfrm>
            <a:off x="5213533" y="2506389"/>
            <a:ext cx="1085850" cy="561975"/>
          </a:xfrm>
          <a:prstGeom prst="rect">
            <a:avLst/>
          </a:prstGeom>
        </p:spPr>
      </p:pic>
      <p:pic>
        <p:nvPicPr>
          <p:cNvPr id="27" name="Picture 26"/>
          <p:cNvPicPr>
            <a:picLocks noChangeAspect="1"/>
          </p:cNvPicPr>
          <p:nvPr/>
        </p:nvPicPr>
        <p:blipFill>
          <a:blip r:embed="rId5"/>
          <a:stretch>
            <a:fillRect/>
          </a:stretch>
        </p:blipFill>
        <p:spPr>
          <a:xfrm>
            <a:off x="5365933" y="2658789"/>
            <a:ext cx="1085850" cy="561975"/>
          </a:xfrm>
          <a:prstGeom prst="rect">
            <a:avLst/>
          </a:prstGeom>
        </p:spPr>
      </p:pic>
      <p:pic>
        <p:nvPicPr>
          <p:cNvPr id="28" name="Picture 27"/>
          <p:cNvPicPr>
            <a:picLocks noChangeAspect="1"/>
          </p:cNvPicPr>
          <p:nvPr/>
        </p:nvPicPr>
        <p:blipFill>
          <a:blip r:embed="rId5"/>
          <a:stretch>
            <a:fillRect/>
          </a:stretch>
        </p:blipFill>
        <p:spPr>
          <a:xfrm>
            <a:off x="5518333" y="2811189"/>
            <a:ext cx="1085850" cy="561975"/>
          </a:xfrm>
          <a:prstGeom prst="rect">
            <a:avLst/>
          </a:prstGeom>
        </p:spPr>
      </p:pic>
      <p:pic>
        <p:nvPicPr>
          <p:cNvPr id="29" name="Picture 28"/>
          <p:cNvPicPr>
            <a:picLocks noChangeAspect="1"/>
          </p:cNvPicPr>
          <p:nvPr/>
        </p:nvPicPr>
        <p:blipFill>
          <a:blip r:embed="rId5"/>
          <a:stretch>
            <a:fillRect/>
          </a:stretch>
        </p:blipFill>
        <p:spPr>
          <a:xfrm>
            <a:off x="5670733" y="2963589"/>
            <a:ext cx="1085850" cy="561975"/>
          </a:xfrm>
          <a:prstGeom prst="rect">
            <a:avLst/>
          </a:prstGeom>
        </p:spPr>
      </p:pic>
      <p:pic>
        <p:nvPicPr>
          <p:cNvPr id="30" name="Picture 29"/>
          <p:cNvPicPr>
            <a:picLocks noChangeAspect="1"/>
          </p:cNvPicPr>
          <p:nvPr/>
        </p:nvPicPr>
        <p:blipFill>
          <a:blip r:embed="rId5"/>
          <a:stretch>
            <a:fillRect/>
          </a:stretch>
        </p:blipFill>
        <p:spPr>
          <a:xfrm>
            <a:off x="5823133" y="3115989"/>
            <a:ext cx="1085850" cy="561975"/>
          </a:xfrm>
          <a:prstGeom prst="rect">
            <a:avLst/>
          </a:prstGeom>
        </p:spPr>
      </p:pic>
      <p:pic>
        <p:nvPicPr>
          <p:cNvPr id="5" name="Picture 4"/>
          <p:cNvPicPr>
            <a:picLocks noChangeAspect="1"/>
          </p:cNvPicPr>
          <p:nvPr/>
        </p:nvPicPr>
        <p:blipFill>
          <a:blip r:embed="rId6"/>
          <a:stretch>
            <a:fillRect/>
          </a:stretch>
        </p:blipFill>
        <p:spPr>
          <a:xfrm>
            <a:off x="8323186" y="1754437"/>
            <a:ext cx="965947" cy="418577"/>
          </a:xfrm>
          <a:prstGeom prst="rect">
            <a:avLst/>
          </a:prstGeom>
        </p:spPr>
      </p:pic>
      <p:pic>
        <p:nvPicPr>
          <p:cNvPr id="32" name="Picture 31"/>
          <p:cNvPicPr>
            <a:picLocks noChangeAspect="1"/>
          </p:cNvPicPr>
          <p:nvPr/>
        </p:nvPicPr>
        <p:blipFill>
          <a:blip r:embed="rId6"/>
          <a:stretch>
            <a:fillRect/>
          </a:stretch>
        </p:blipFill>
        <p:spPr>
          <a:xfrm>
            <a:off x="8475586" y="1906837"/>
            <a:ext cx="965947" cy="418577"/>
          </a:xfrm>
          <a:prstGeom prst="rect">
            <a:avLst/>
          </a:prstGeom>
        </p:spPr>
      </p:pic>
      <p:pic>
        <p:nvPicPr>
          <p:cNvPr id="33" name="Picture 32"/>
          <p:cNvPicPr>
            <a:picLocks noChangeAspect="1"/>
          </p:cNvPicPr>
          <p:nvPr/>
        </p:nvPicPr>
        <p:blipFill>
          <a:blip r:embed="rId6"/>
          <a:stretch>
            <a:fillRect/>
          </a:stretch>
        </p:blipFill>
        <p:spPr>
          <a:xfrm>
            <a:off x="8627986" y="2059237"/>
            <a:ext cx="965947" cy="418577"/>
          </a:xfrm>
          <a:prstGeom prst="rect">
            <a:avLst/>
          </a:prstGeom>
        </p:spPr>
      </p:pic>
      <p:pic>
        <p:nvPicPr>
          <p:cNvPr id="34" name="Picture 33"/>
          <p:cNvPicPr>
            <a:picLocks noChangeAspect="1"/>
          </p:cNvPicPr>
          <p:nvPr/>
        </p:nvPicPr>
        <p:blipFill>
          <a:blip r:embed="rId6"/>
          <a:stretch>
            <a:fillRect/>
          </a:stretch>
        </p:blipFill>
        <p:spPr>
          <a:xfrm>
            <a:off x="8780386" y="2211637"/>
            <a:ext cx="965947" cy="418577"/>
          </a:xfrm>
          <a:prstGeom prst="rect">
            <a:avLst/>
          </a:prstGeom>
        </p:spPr>
      </p:pic>
      <p:pic>
        <p:nvPicPr>
          <p:cNvPr id="35" name="Picture 34"/>
          <p:cNvPicPr>
            <a:picLocks noChangeAspect="1"/>
          </p:cNvPicPr>
          <p:nvPr/>
        </p:nvPicPr>
        <p:blipFill>
          <a:blip r:embed="rId6"/>
          <a:stretch>
            <a:fillRect/>
          </a:stretch>
        </p:blipFill>
        <p:spPr>
          <a:xfrm>
            <a:off x="8932786" y="2364037"/>
            <a:ext cx="965947" cy="418577"/>
          </a:xfrm>
          <a:prstGeom prst="rect">
            <a:avLst/>
          </a:prstGeom>
        </p:spPr>
      </p:pic>
      <p:pic>
        <p:nvPicPr>
          <p:cNvPr id="36" name="Picture 35"/>
          <p:cNvPicPr>
            <a:picLocks noChangeAspect="1"/>
          </p:cNvPicPr>
          <p:nvPr/>
        </p:nvPicPr>
        <p:blipFill>
          <a:blip r:embed="rId6"/>
          <a:stretch>
            <a:fillRect/>
          </a:stretch>
        </p:blipFill>
        <p:spPr>
          <a:xfrm>
            <a:off x="9085186" y="2516437"/>
            <a:ext cx="965947" cy="418577"/>
          </a:xfrm>
          <a:prstGeom prst="rect">
            <a:avLst/>
          </a:prstGeom>
        </p:spPr>
      </p:pic>
      <p:pic>
        <p:nvPicPr>
          <p:cNvPr id="37" name="Picture 36"/>
          <p:cNvPicPr>
            <a:picLocks noChangeAspect="1"/>
          </p:cNvPicPr>
          <p:nvPr/>
        </p:nvPicPr>
        <p:blipFill>
          <a:blip r:embed="rId6"/>
          <a:stretch>
            <a:fillRect/>
          </a:stretch>
        </p:blipFill>
        <p:spPr>
          <a:xfrm>
            <a:off x="9237586" y="2668837"/>
            <a:ext cx="965947" cy="418577"/>
          </a:xfrm>
          <a:prstGeom prst="rect">
            <a:avLst/>
          </a:prstGeom>
        </p:spPr>
      </p:pic>
      <p:pic>
        <p:nvPicPr>
          <p:cNvPr id="38" name="Picture 37"/>
          <p:cNvPicPr>
            <a:picLocks noChangeAspect="1"/>
          </p:cNvPicPr>
          <p:nvPr/>
        </p:nvPicPr>
        <p:blipFill>
          <a:blip r:embed="rId6"/>
          <a:stretch>
            <a:fillRect/>
          </a:stretch>
        </p:blipFill>
        <p:spPr>
          <a:xfrm>
            <a:off x="9389986" y="2821237"/>
            <a:ext cx="965947" cy="418577"/>
          </a:xfrm>
          <a:prstGeom prst="rect">
            <a:avLst/>
          </a:prstGeom>
        </p:spPr>
      </p:pic>
      <p:pic>
        <p:nvPicPr>
          <p:cNvPr id="39" name="Picture 38"/>
          <p:cNvPicPr>
            <a:picLocks noChangeAspect="1"/>
          </p:cNvPicPr>
          <p:nvPr/>
        </p:nvPicPr>
        <p:blipFill>
          <a:blip r:embed="rId6"/>
          <a:stretch>
            <a:fillRect/>
          </a:stretch>
        </p:blipFill>
        <p:spPr>
          <a:xfrm>
            <a:off x="9542386" y="2973637"/>
            <a:ext cx="965947" cy="418577"/>
          </a:xfrm>
          <a:prstGeom prst="rect">
            <a:avLst/>
          </a:prstGeom>
        </p:spPr>
      </p:pic>
      <p:pic>
        <p:nvPicPr>
          <p:cNvPr id="40" name="Picture 39"/>
          <p:cNvPicPr>
            <a:picLocks noChangeAspect="1"/>
          </p:cNvPicPr>
          <p:nvPr/>
        </p:nvPicPr>
        <p:blipFill>
          <a:blip r:embed="rId6"/>
          <a:stretch>
            <a:fillRect/>
          </a:stretch>
        </p:blipFill>
        <p:spPr>
          <a:xfrm>
            <a:off x="9694786" y="3126037"/>
            <a:ext cx="965947" cy="418577"/>
          </a:xfrm>
          <a:prstGeom prst="rect">
            <a:avLst/>
          </a:prstGeom>
        </p:spPr>
      </p:pic>
      <p:grpSp>
        <p:nvGrpSpPr>
          <p:cNvPr id="6" name="Group 5"/>
          <p:cNvGrpSpPr/>
          <p:nvPr/>
        </p:nvGrpSpPr>
        <p:grpSpPr>
          <a:xfrm>
            <a:off x="526616" y="3866416"/>
            <a:ext cx="3058726" cy="1879997"/>
            <a:chOff x="526616" y="3866416"/>
            <a:chExt cx="3058726" cy="1879997"/>
          </a:xfrm>
        </p:grpSpPr>
        <p:pic>
          <p:nvPicPr>
            <p:cNvPr id="41" name="Picture 40"/>
            <p:cNvPicPr>
              <a:picLocks noChangeAspect="1"/>
            </p:cNvPicPr>
            <p:nvPr/>
          </p:nvPicPr>
          <p:blipFill>
            <a:blip r:embed="rId7"/>
            <a:stretch>
              <a:fillRect/>
            </a:stretch>
          </p:blipFill>
          <p:spPr>
            <a:xfrm>
              <a:off x="526616" y="4233456"/>
              <a:ext cx="3058726" cy="1512957"/>
            </a:xfrm>
            <a:prstGeom prst="rect">
              <a:avLst/>
            </a:prstGeom>
          </p:spPr>
        </p:pic>
        <p:sp>
          <p:nvSpPr>
            <p:cNvPr id="47" name="Rectangle 46"/>
            <p:cNvSpPr/>
            <p:nvPr/>
          </p:nvSpPr>
          <p:spPr>
            <a:xfrm>
              <a:off x="1222489" y="3866416"/>
              <a:ext cx="1768433" cy="400110"/>
            </a:xfrm>
            <a:prstGeom prst="rect">
              <a:avLst/>
            </a:prstGeom>
          </p:spPr>
          <p:txBody>
            <a:bodyPr wrap="none">
              <a:spAutoFit/>
            </a:bodyPr>
            <a:lstStyle/>
            <a:p>
              <a:r>
                <a:rPr lang="en-US" dirty="0">
                  <a:solidFill>
                    <a:srgbClr val="00B0F0"/>
                  </a:solidFill>
                </a:rPr>
                <a:t>1 dimensional</a:t>
              </a:r>
            </a:p>
          </p:txBody>
        </p:sp>
      </p:grpSp>
      <p:grpSp>
        <p:nvGrpSpPr>
          <p:cNvPr id="7" name="Group 6"/>
          <p:cNvGrpSpPr/>
          <p:nvPr/>
        </p:nvGrpSpPr>
        <p:grpSpPr>
          <a:xfrm>
            <a:off x="4352676" y="3866416"/>
            <a:ext cx="3072108" cy="1897601"/>
            <a:chOff x="4352676" y="3866416"/>
            <a:chExt cx="3072108" cy="1897601"/>
          </a:xfrm>
        </p:grpSpPr>
        <p:graphicFrame>
          <p:nvGraphicFramePr>
            <p:cNvPr id="45" name="Object 44"/>
            <p:cNvGraphicFramePr>
              <a:graphicFrameLocks noChangeAspect="1"/>
            </p:cNvGraphicFramePr>
            <p:nvPr>
              <p:extLst>
                <p:ext uri="{D42A27DB-BD31-4B8C-83A1-F6EECF244321}">
                  <p14:modId xmlns:p14="http://schemas.microsoft.com/office/powerpoint/2010/main" val="2897600382"/>
                </p:ext>
              </p:extLst>
            </p:nvPr>
          </p:nvGraphicFramePr>
          <p:xfrm>
            <a:off x="4352676" y="4233456"/>
            <a:ext cx="3072108" cy="1530561"/>
          </p:xfrm>
          <a:graphic>
            <a:graphicData uri="http://schemas.openxmlformats.org/presentationml/2006/ole">
              <mc:AlternateContent xmlns:mc="http://schemas.openxmlformats.org/markup-compatibility/2006">
                <mc:Choice xmlns:v="urn:schemas-microsoft-com:vml" Requires="v">
                  <p:oleObj spid="_x0000_s1233" name="Bitmap Image" r:id="rId8" imgW="7991640" imgH="3981600" progId="Paint.Picture">
                    <p:embed/>
                  </p:oleObj>
                </mc:Choice>
                <mc:Fallback>
                  <p:oleObj name="Bitmap Image" r:id="rId8" imgW="7991640" imgH="3981600" progId="Paint.Picture">
                    <p:embed/>
                    <p:pic>
                      <p:nvPicPr>
                        <p:cNvPr id="40" name="Object 39"/>
                        <p:cNvPicPr/>
                        <p:nvPr/>
                      </p:nvPicPr>
                      <p:blipFill>
                        <a:blip r:embed="rId9"/>
                        <a:stretch>
                          <a:fillRect/>
                        </a:stretch>
                      </p:blipFill>
                      <p:spPr>
                        <a:xfrm>
                          <a:off x="4352676" y="4233456"/>
                          <a:ext cx="3072108" cy="1530561"/>
                        </a:xfrm>
                        <a:prstGeom prst="rect">
                          <a:avLst/>
                        </a:prstGeom>
                      </p:spPr>
                    </p:pic>
                  </p:oleObj>
                </mc:Fallback>
              </mc:AlternateContent>
            </a:graphicData>
          </a:graphic>
        </p:graphicFrame>
        <p:sp>
          <p:nvSpPr>
            <p:cNvPr id="48" name="Rectangle 47"/>
            <p:cNvSpPr/>
            <p:nvPr/>
          </p:nvSpPr>
          <p:spPr>
            <a:xfrm>
              <a:off x="5024641" y="3866416"/>
              <a:ext cx="1768433" cy="400110"/>
            </a:xfrm>
            <a:prstGeom prst="rect">
              <a:avLst/>
            </a:prstGeom>
          </p:spPr>
          <p:txBody>
            <a:bodyPr wrap="none">
              <a:spAutoFit/>
            </a:bodyPr>
            <a:lstStyle/>
            <a:p>
              <a:r>
                <a:rPr lang="en-US" dirty="0">
                  <a:solidFill>
                    <a:srgbClr val="00B0F0"/>
                  </a:solidFill>
                </a:rPr>
                <a:t>2 dimensional</a:t>
              </a:r>
            </a:p>
          </p:txBody>
        </p:sp>
      </p:grpSp>
      <p:grpSp>
        <p:nvGrpSpPr>
          <p:cNvPr id="8" name="Group 7"/>
          <p:cNvGrpSpPr/>
          <p:nvPr/>
        </p:nvGrpSpPr>
        <p:grpSpPr>
          <a:xfrm>
            <a:off x="8192119" y="3866211"/>
            <a:ext cx="3056880" cy="1871946"/>
            <a:chOff x="8192119" y="3866211"/>
            <a:chExt cx="3056880" cy="1871946"/>
          </a:xfrm>
        </p:grpSpPr>
        <p:pic>
          <p:nvPicPr>
            <p:cNvPr id="46" name="Picture 45"/>
            <p:cNvPicPr>
              <a:picLocks noChangeAspect="1"/>
            </p:cNvPicPr>
            <p:nvPr/>
          </p:nvPicPr>
          <p:blipFill>
            <a:blip r:embed="rId10"/>
            <a:stretch>
              <a:fillRect/>
            </a:stretch>
          </p:blipFill>
          <p:spPr>
            <a:xfrm>
              <a:off x="8192119" y="4233456"/>
              <a:ext cx="3056880" cy="1504701"/>
            </a:xfrm>
            <a:prstGeom prst="rect">
              <a:avLst/>
            </a:prstGeom>
          </p:spPr>
        </p:pic>
        <p:sp>
          <p:nvSpPr>
            <p:cNvPr id="49" name="Rectangle 48"/>
            <p:cNvSpPr/>
            <p:nvPr/>
          </p:nvSpPr>
          <p:spPr>
            <a:xfrm>
              <a:off x="8836342" y="3866211"/>
              <a:ext cx="1768433" cy="400110"/>
            </a:xfrm>
            <a:prstGeom prst="rect">
              <a:avLst/>
            </a:prstGeom>
          </p:spPr>
          <p:txBody>
            <a:bodyPr wrap="none">
              <a:spAutoFit/>
            </a:bodyPr>
            <a:lstStyle/>
            <a:p>
              <a:r>
                <a:rPr lang="en-US" dirty="0">
                  <a:solidFill>
                    <a:srgbClr val="00B0F0"/>
                  </a:solidFill>
                </a:rPr>
                <a:t>3 dimensional</a:t>
              </a:r>
            </a:p>
          </p:txBody>
        </p:sp>
      </p:grpSp>
    </p:spTree>
    <p:extLst>
      <p:ext uri="{BB962C8B-B14F-4D97-AF65-F5344CB8AC3E}">
        <p14:creationId xmlns:p14="http://schemas.microsoft.com/office/powerpoint/2010/main" val="4067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anim calcmode="lin" valueType="num">
                                      <p:cBhvr>
                                        <p:cTn id="21" dur="1000" fill="hold"/>
                                        <p:tgtEl>
                                          <p:spTgt spid="12"/>
                                        </p:tgtEl>
                                        <p:attrNameLst>
                                          <p:attrName>ppt_x</p:attrName>
                                        </p:attrNameLst>
                                      </p:cBhvr>
                                      <p:tavLst>
                                        <p:tav tm="0">
                                          <p:val>
                                            <p:strVal val="#ppt_x"/>
                                          </p:val>
                                        </p:tav>
                                        <p:tav tm="100000">
                                          <p:val>
                                            <p:strVal val="#ppt_x"/>
                                          </p:val>
                                        </p:tav>
                                      </p:tavLst>
                                    </p:anim>
                                    <p:anim calcmode="lin" valueType="num">
                                      <p:cBhvr>
                                        <p:cTn id="22" dur="1000" fill="hold"/>
                                        <p:tgtEl>
                                          <p:spTgt spid="12"/>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42" presetClass="entr" presetSubtype="0"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anim calcmode="lin" valueType="num">
                                      <p:cBhvr>
                                        <p:cTn id="27" dur="1000" fill="hold"/>
                                        <p:tgtEl>
                                          <p:spTgt spid="13"/>
                                        </p:tgtEl>
                                        <p:attrNameLst>
                                          <p:attrName>ppt_x</p:attrName>
                                        </p:attrNameLst>
                                      </p:cBhvr>
                                      <p:tavLst>
                                        <p:tav tm="0">
                                          <p:val>
                                            <p:strVal val="#ppt_x"/>
                                          </p:val>
                                        </p:tav>
                                        <p:tav tm="100000">
                                          <p:val>
                                            <p:strVal val="#ppt_x"/>
                                          </p:val>
                                        </p:tav>
                                      </p:tavLst>
                                    </p:anim>
                                    <p:anim calcmode="lin" valueType="num">
                                      <p:cBhvr>
                                        <p:cTn id="28" dur="1000" fill="hold"/>
                                        <p:tgtEl>
                                          <p:spTgt spid="13"/>
                                        </p:tgtEl>
                                        <p:attrNameLst>
                                          <p:attrName>ppt_y</p:attrName>
                                        </p:attrNameLst>
                                      </p:cBhvr>
                                      <p:tavLst>
                                        <p:tav tm="0">
                                          <p:val>
                                            <p:strVal val="#ppt_y+.1"/>
                                          </p:val>
                                        </p:tav>
                                        <p:tav tm="100000">
                                          <p:val>
                                            <p:strVal val="#ppt_y"/>
                                          </p:val>
                                        </p:tav>
                                      </p:tavLst>
                                    </p:anim>
                                  </p:childTnLst>
                                </p:cTn>
                              </p:par>
                            </p:childTnLst>
                          </p:cTn>
                        </p:par>
                        <p:par>
                          <p:cTn id="29" fill="hold">
                            <p:stCondLst>
                              <p:cond delay="3000"/>
                            </p:stCondLst>
                            <p:childTnLst>
                              <p:par>
                                <p:cTn id="30" presetID="42" presetClass="entr" presetSubtype="0"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childTnLst>
                          </p:cTn>
                        </p:par>
                        <p:par>
                          <p:cTn id="35" fill="hold">
                            <p:stCondLst>
                              <p:cond delay="4000"/>
                            </p:stCondLst>
                            <p:childTnLst>
                              <p:par>
                                <p:cTn id="36" presetID="42" presetClass="entr" presetSubtype="0" fill="hold" nodeType="after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1000"/>
                                        <p:tgtEl>
                                          <p:spTgt spid="17"/>
                                        </p:tgtEl>
                                      </p:cBhvr>
                                    </p:animEffect>
                                    <p:anim calcmode="lin" valueType="num">
                                      <p:cBhvr>
                                        <p:cTn id="39" dur="1000" fill="hold"/>
                                        <p:tgtEl>
                                          <p:spTgt spid="17"/>
                                        </p:tgtEl>
                                        <p:attrNameLst>
                                          <p:attrName>ppt_x</p:attrName>
                                        </p:attrNameLst>
                                      </p:cBhvr>
                                      <p:tavLst>
                                        <p:tav tm="0">
                                          <p:val>
                                            <p:strVal val="#ppt_x"/>
                                          </p:val>
                                        </p:tav>
                                        <p:tav tm="100000">
                                          <p:val>
                                            <p:strVal val="#ppt_x"/>
                                          </p:val>
                                        </p:tav>
                                      </p:tavLst>
                                    </p:anim>
                                    <p:anim calcmode="lin" valueType="num">
                                      <p:cBhvr>
                                        <p:cTn id="40" dur="1000" fill="hold"/>
                                        <p:tgtEl>
                                          <p:spTgt spid="17"/>
                                        </p:tgtEl>
                                        <p:attrNameLst>
                                          <p:attrName>ppt_y</p:attrName>
                                        </p:attrNameLst>
                                      </p:cBhvr>
                                      <p:tavLst>
                                        <p:tav tm="0">
                                          <p:val>
                                            <p:strVal val="#ppt_y+.1"/>
                                          </p:val>
                                        </p:tav>
                                        <p:tav tm="100000">
                                          <p:val>
                                            <p:strVal val="#ppt_y"/>
                                          </p:val>
                                        </p:tav>
                                      </p:tavLst>
                                    </p:anim>
                                  </p:childTnLst>
                                </p:cTn>
                              </p:par>
                            </p:childTnLst>
                          </p:cTn>
                        </p:par>
                        <p:par>
                          <p:cTn id="41" fill="hold">
                            <p:stCondLst>
                              <p:cond delay="5000"/>
                            </p:stCondLst>
                            <p:childTnLst>
                              <p:par>
                                <p:cTn id="42" presetID="42" presetClass="entr" presetSubtype="0"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1000"/>
                                        <p:tgtEl>
                                          <p:spTgt spid="18"/>
                                        </p:tgtEl>
                                      </p:cBhvr>
                                    </p:animEffect>
                                    <p:anim calcmode="lin" valueType="num">
                                      <p:cBhvr>
                                        <p:cTn id="45" dur="1000" fill="hold"/>
                                        <p:tgtEl>
                                          <p:spTgt spid="18"/>
                                        </p:tgtEl>
                                        <p:attrNameLst>
                                          <p:attrName>ppt_x</p:attrName>
                                        </p:attrNameLst>
                                      </p:cBhvr>
                                      <p:tavLst>
                                        <p:tav tm="0">
                                          <p:val>
                                            <p:strVal val="#ppt_x"/>
                                          </p:val>
                                        </p:tav>
                                        <p:tav tm="100000">
                                          <p:val>
                                            <p:strVal val="#ppt_x"/>
                                          </p:val>
                                        </p:tav>
                                      </p:tavLst>
                                    </p:anim>
                                    <p:anim calcmode="lin" valueType="num">
                                      <p:cBhvr>
                                        <p:cTn id="46" dur="1000" fill="hold"/>
                                        <p:tgtEl>
                                          <p:spTgt spid="18"/>
                                        </p:tgtEl>
                                        <p:attrNameLst>
                                          <p:attrName>ppt_y</p:attrName>
                                        </p:attrNameLst>
                                      </p:cBhvr>
                                      <p:tavLst>
                                        <p:tav tm="0">
                                          <p:val>
                                            <p:strVal val="#ppt_y+.1"/>
                                          </p:val>
                                        </p:tav>
                                        <p:tav tm="100000">
                                          <p:val>
                                            <p:strVal val="#ppt_y"/>
                                          </p:val>
                                        </p:tav>
                                      </p:tavLst>
                                    </p:anim>
                                  </p:childTnLst>
                                </p:cTn>
                              </p:par>
                            </p:childTnLst>
                          </p:cTn>
                        </p:par>
                        <p:par>
                          <p:cTn id="47" fill="hold">
                            <p:stCondLst>
                              <p:cond delay="6000"/>
                            </p:stCondLst>
                            <p:childTnLst>
                              <p:par>
                                <p:cTn id="48" presetID="42" presetClass="entr" presetSubtype="0" fill="hold"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1000"/>
                                        <p:tgtEl>
                                          <p:spTgt spid="19"/>
                                        </p:tgtEl>
                                      </p:cBhvr>
                                    </p:animEffect>
                                    <p:anim calcmode="lin" valueType="num">
                                      <p:cBhvr>
                                        <p:cTn id="51" dur="1000" fill="hold"/>
                                        <p:tgtEl>
                                          <p:spTgt spid="19"/>
                                        </p:tgtEl>
                                        <p:attrNameLst>
                                          <p:attrName>ppt_x</p:attrName>
                                        </p:attrNameLst>
                                      </p:cBhvr>
                                      <p:tavLst>
                                        <p:tav tm="0">
                                          <p:val>
                                            <p:strVal val="#ppt_x"/>
                                          </p:val>
                                        </p:tav>
                                        <p:tav tm="100000">
                                          <p:val>
                                            <p:strVal val="#ppt_x"/>
                                          </p:val>
                                        </p:tav>
                                      </p:tavLst>
                                    </p:anim>
                                    <p:anim calcmode="lin" valueType="num">
                                      <p:cBhvr>
                                        <p:cTn id="52" dur="1000" fill="hold"/>
                                        <p:tgtEl>
                                          <p:spTgt spid="19"/>
                                        </p:tgtEl>
                                        <p:attrNameLst>
                                          <p:attrName>ppt_y</p:attrName>
                                        </p:attrNameLst>
                                      </p:cBhvr>
                                      <p:tavLst>
                                        <p:tav tm="0">
                                          <p:val>
                                            <p:strVal val="#ppt_y+.1"/>
                                          </p:val>
                                        </p:tav>
                                        <p:tav tm="100000">
                                          <p:val>
                                            <p:strVal val="#ppt_y"/>
                                          </p:val>
                                        </p:tav>
                                      </p:tavLst>
                                    </p:anim>
                                  </p:childTnLst>
                                </p:cTn>
                              </p:par>
                            </p:childTnLst>
                          </p:cTn>
                        </p:par>
                        <p:par>
                          <p:cTn id="53" fill="hold">
                            <p:stCondLst>
                              <p:cond delay="7000"/>
                            </p:stCondLst>
                            <p:childTnLst>
                              <p:par>
                                <p:cTn id="54" presetID="42" presetClass="entr" presetSubtype="0" fill="hold"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1000"/>
                                        <p:tgtEl>
                                          <p:spTgt spid="20"/>
                                        </p:tgtEl>
                                      </p:cBhvr>
                                    </p:animEffect>
                                    <p:anim calcmode="lin" valueType="num">
                                      <p:cBhvr>
                                        <p:cTn id="57" dur="1000" fill="hold"/>
                                        <p:tgtEl>
                                          <p:spTgt spid="20"/>
                                        </p:tgtEl>
                                        <p:attrNameLst>
                                          <p:attrName>ppt_x</p:attrName>
                                        </p:attrNameLst>
                                      </p:cBhvr>
                                      <p:tavLst>
                                        <p:tav tm="0">
                                          <p:val>
                                            <p:strVal val="#ppt_x"/>
                                          </p:val>
                                        </p:tav>
                                        <p:tav tm="100000">
                                          <p:val>
                                            <p:strVal val="#ppt_x"/>
                                          </p:val>
                                        </p:tav>
                                      </p:tavLst>
                                    </p:anim>
                                    <p:anim calcmode="lin" valueType="num">
                                      <p:cBhvr>
                                        <p:cTn id="58" dur="1000" fill="hold"/>
                                        <p:tgtEl>
                                          <p:spTgt spid="20"/>
                                        </p:tgtEl>
                                        <p:attrNameLst>
                                          <p:attrName>ppt_y</p:attrName>
                                        </p:attrNameLst>
                                      </p:cBhvr>
                                      <p:tavLst>
                                        <p:tav tm="0">
                                          <p:val>
                                            <p:strVal val="#ppt_y+.1"/>
                                          </p:val>
                                        </p:tav>
                                        <p:tav tm="100000">
                                          <p:val>
                                            <p:strVal val="#ppt_y"/>
                                          </p:val>
                                        </p:tav>
                                      </p:tavLst>
                                    </p:anim>
                                  </p:childTnLst>
                                </p:cTn>
                              </p:par>
                            </p:childTnLst>
                          </p:cTn>
                        </p:par>
                        <p:par>
                          <p:cTn id="59" fill="hold">
                            <p:stCondLst>
                              <p:cond delay="8000"/>
                            </p:stCondLst>
                            <p:childTnLst>
                              <p:par>
                                <p:cTn id="60" presetID="42" presetClass="entr" presetSubtype="0" fill="hold" nodeType="after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1000"/>
                                        <p:tgtEl>
                                          <p:spTgt spid="21"/>
                                        </p:tgtEl>
                                      </p:cBhvr>
                                    </p:animEffect>
                                    <p:anim calcmode="lin" valueType="num">
                                      <p:cBhvr>
                                        <p:cTn id="63" dur="1000" fill="hold"/>
                                        <p:tgtEl>
                                          <p:spTgt spid="21"/>
                                        </p:tgtEl>
                                        <p:attrNameLst>
                                          <p:attrName>ppt_x</p:attrName>
                                        </p:attrNameLst>
                                      </p:cBhvr>
                                      <p:tavLst>
                                        <p:tav tm="0">
                                          <p:val>
                                            <p:strVal val="#ppt_x"/>
                                          </p:val>
                                        </p:tav>
                                        <p:tav tm="100000">
                                          <p:val>
                                            <p:strVal val="#ppt_x"/>
                                          </p:val>
                                        </p:tav>
                                      </p:tavLst>
                                    </p:anim>
                                    <p:anim calcmode="lin" valueType="num">
                                      <p:cBhvr>
                                        <p:cTn id="6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nodeType="click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fade">
                                      <p:cBhvr>
                                        <p:cTn id="69" dur="1000"/>
                                        <p:tgtEl>
                                          <p:spTgt spid="6"/>
                                        </p:tgtEl>
                                      </p:cBhvr>
                                    </p:animEffect>
                                    <p:anim calcmode="lin" valueType="num">
                                      <p:cBhvr>
                                        <p:cTn id="70" dur="1000" fill="hold"/>
                                        <p:tgtEl>
                                          <p:spTgt spid="6"/>
                                        </p:tgtEl>
                                        <p:attrNameLst>
                                          <p:attrName>ppt_x</p:attrName>
                                        </p:attrNameLst>
                                      </p:cBhvr>
                                      <p:tavLst>
                                        <p:tav tm="0">
                                          <p:val>
                                            <p:strVal val="#ppt_x"/>
                                          </p:val>
                                        </p:tav>
                                        <p:tav tm="100000">
                                          <p:val>
                                            <p:strVal val="#ppt_x"/>
                                          </p:val>
                                        </p:tav>
                                      </p:tavLst>
                                    </p:anim>
                                    <p:anim calcmode="lin" valueType="num">
                                      <p:cBhvr>
                                        <p:cTn id="7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4"/>
                                        </p:tgtEl>
                                        <p:attrNameLst>
                                          <p:attrName>style.visibility</p:attrName>
                                        </p:attrNameLst>
                                      </p:cBhvr>
                                      <p:to>
                                        <p:strVal val="visible"/>
                                      </p:to>
                                    </p:set>
                                    <p:animEffect transition="in" filter="fade">
                                      <p:cBhvr>
                                        <p:cTn id="76" dur="1000"/>
                                        <p:tgtEl>
                                          <p:spTgt spid="4"/>
                                        </p:tgtEl>
                                      </p:cBhvr>
                                    </p:animEffect>
                                    <p:anim calcmode="lin" valueType="num">
                                      <p:cBhvr>
                                        <p:cTn id="77" dur="1000" fill="hold"/>
                                        <p:tgtEl>
                                          <p:spTgt spid="4"/>
                                        </p:tgtEl>
                                        <p:attrNameLst>
                                          <p:attrName>ppt_x</p:attrName>
                                        </p:attrNameLst>
                                      </p:cBhvr>
                                      <p:tavLst>
                                        <p:tav tm="0">
                                          <p:val>
                                            <p:strVal val="#ppt_x"/>
                                          </p:val>
                                        </p:tav>
                                        <p:tav tm="100000">
                                          <p:val>
                                            <p:strVal val="#ppt_x"/>
                                          </p:val>
                                        </p:tav>
                                      </p:tavLst>
                                    </p:anim>
                                    <p:anim calcmode="lin" valueType="num">
                                      <p:cBhvr>
                                        <p:cTn id="7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nodeType="click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fade">
                                      <p:cBhvr>
                                        <p:cTn id="83" dur="1000"/>
                                        <p:tgtEl>
                                          <p:spTgt spid="22"/>
                                        </p:tgtEl>
                                      </p:cBhvr>
                                    </p:animEffect>
                                    <p:anim calcmode="lin" valueType="num">
                                      <p:cBhvr>
                                        <p:cTn id="84" dur="1000" fill="hold"/>
                                        <p:tgtEl>
                                          <p:spTgt spid="22"/>
                                        </p:tgtEl>
                                        <p:attrNameLst>
                                          <p:attrName>ppt_x</p:attrName>
                                        </p:attrNameLst>
                                      </p:cBhvr>
                                      <p:tavLst>
                                        <p:tav tm="0">
                                          <p:val>
                                            <p:strVal val="#ppt_x"/>
                                          </p:val>
                                        </p:tav>
                                        <p:tav tm="100000">
                                          <p:val>
                                            <p:strVal val="#ppt_x"/>
                                          </p:val>
                                        </p:tav>
                                      </p:tavLst>
                                    </p:anim>
                                    <p:anim calcmode="lin" valueType="num">
                                      <p:cBhvr>
                                        <p:cTn id="85" dur="1000" fill="hold"/>
                                        <p:tgtEl>
                                          <p:spTgt spid="22"/>
                                        </p:tgtEl>
                                        <p:attrNameLst>
                                          <p:attrName>ppt_y</p:attrName>
                                        </p:attrNameLst>
                                      </p:cBhvr>
                                      <p:tavLst>
                                        <p:tav tm="0">
                                          <p:val>
                                            <p:strVal val="#ppt_y+.1"/>
                                          </p:val>
                                        </p:tav>
                                        <p:tav tm="100000">
                                          <p:val>
                                            <p:strVal val="#ppt_y"/>
                                          </p:val>
                                        </p:tav>
                                      </p:tavLst>
                                    </p:anim>
                                  </p:childTnLst>
                                </p:cTn>
                              </p:par>
                            </p:childTnLst>
                          </p:cTn>
                        </p:par>
                        <p:par>
                          <p:cTn id="86" fill="hold">
                            <p:stCondLst>
                              <p:cond delay="1000"/>
                            </p:stCondLst>
                            <p:childTnLst>
                              <p:par>
                                <p:cTn id="87" presetID="42" presetClass="entr" presetSubtype="0" fill="hold" nodeType="afterEffect">
                                  <p:stCondLst>
                                    <p:cond delay="0"/>
                                  </p:stCondLst>
                                  <p:childTnLst>
                                    <p:set>
                                      <p:cBhvr>
                                        <p:cTn id="88" dur="1" fill="hold">
                                          <p:stCondLst>
                                            <p:cond delay="0"/>
                                          </p:stCondLst>
                                        </p:cTn>
                                        <p:tgtEl>
                                          <p:spTgt spid="23"/>
                                        </p:tgtEl>
                                        <p:attrNameLst>
                                          <p:attrName>style.visibility</p:attrName>
                                        </p:attrNameLst>
                                      </p:cBhvr>
                                      <p:to>
                                        <p:strVal val="visible"/>
                                      </p:to>
                                    </p:set>
                                    <p:animEffect transition="in" filter="fade">
                                      <p:cBhvr>
                                        <p:cTn id="89" dur="1000"/>
                                        <p:tgtEl>
                                          <p:spTgt spid="23"/>
                                        </p:tgtEl>
                                      </p:cBhvr>
                                    </p:animEffect>
                                    <p:anim calcmode="lin" valueType="num">
                                      <p:cBhvr>
                                        <p:cTn id="90" dur="1000" fill="hold"/>
                                        <p:tgtEl>
                                          <p:spTgt spid="23"/>
                                        </p:tgtEl>
                                        <p:attrNameLst>
                                          <p:attrName>ppt_x</p:attrName>
                                        </p:attrNameLst>
                                      </p:cBhvr>
                                      <p:tavLst>
                                        <p:tav tm="0">
                                          <p:val>
                                            <p:strVal val="#ppt_x"/>
                                          </p:val>
                                        </p:tav>
                                        <p:tav tm="100000">
                                          <p:val>
                                            <p:strVal val="#ppt_x"/>
                                          </p:val>
                                        </p:tav>
                                      </p:tavLst>
                                    </p:anim>
                                    <p:anim calcmode="lin" valueType="num">
                                      <p:cBhvr>
                                        <p:cTn id="91" dur="1000" fill="hold"/>
                                        <p:tgtEl>
                                          <p:spTgt spid="23"/>
                                        </p:tgtEl>
                                        <p:attrNameLst>
                                          <p:attrName>ppt_y</p:attrName>
                                        </p:attrNameLst>
                                      </p:cBhvr>
                                      <p:tavLst>
                                        <p:tav tm="0">
                                          <p:val>
                                            <p:strVal val="#ppt_y+.1"/>
                                          </p:val>
                                        </p:tav>
                                        <p:tav tm="100000">
                                          <p:val>
                                            <p:strVal val="#ppt_y"/>
                                          </p:val>
                                        </p:tav>
                                      </p:tavLst>
                                    </p:anim>
                                  </p:childTnLst>
                                </p:cTn>
                              </p:par>
                            </p:childTnLst>
                          </p:cTn>
                        </p:par>
                        <p:par>
                          <p:cTn id="92" fill="hold">
                            <p:stCondLst>
                              <p:cond delay="2000"/>
                            </p:stCondLst>
                            <p:childTnLst>
                              <p:par>
                                <p:cTn id="93" presetID="42" presetClass="entr" presetSubtype="0" fill="hold" nodeType="afterEffect">
                                  <p:stCondLst>
                                    <p:cond delay="0"/>
                                  </p:stCondLst>
                                  <p:childTnLst>
                                    <p:set>
                                      <p:cBhvr>
                                        <p:cTn id="94" dur="1" fill="hold">
                                          <p:stCondLst>
                                            <p:cond delay="0"/>
                                          </p:stCondLst>
                                        </p:cTn>
                                        <p:tgtEl>
                                          <p:spTgt spid="24"/>
                                        </p:tgtEl>
                                        <p:attrNameLst>
                                          <p:attrName>style.visibility</p:attrName>
                                        </p:attrNameLst>
                                      </p:cBhvr>
                                      <p:to>
                                        <p:strVal val="visible"/>
                                      </p:to>
                                    </p:set>
                                    <p:animEffect transition="in" filter="fade">
                                      <p:cBhvr>
                                        <p:cTn id="95" dur="1000"/>
                                        <p:tgtEl>
                                          <p:spTgt spid="24"/>
                                        </p:tgtEl>
                                      </p:cBhvr>
                                    </p:animEffect>
                                    <p:anim calcmode="lin" valueType="num">
                                      <p:cBhvr>
                                        <p:cTn id="96" dur="1000" fill="hold"/>
                                        <p:tgtEl>
                                          <p:spTgt spid="24"/>
                                        </p:tgtEl>
                                        <p:attrNameLst>
                                          <p:attrName>ppt_x</p:attrName>
                                        </p:attrNameLst>
                                      </p:cBhvr>
                                      <p:tavLst>
                                        <p:tav tm="0">
                                          <p:val>
                                            <p:strVal val="#ppt_x"/>
                                          </p:val>
                                        </p:tav>
                                        <p:tav tm="100000">
                                          <p:val>
                                            <p:strVal val="#ppt_x"/>
                                          </p:val>
                                        </p:tav>
                                      </p:tavLst>
                                    </p:anim>
                                    <p:anim calcmode="lin" valueType="num">
                                      <p:cBhvr>
                                        <p:cTn id="97" dur="1000" fill="hold"/>
                                        <p:tgtEl>
                                          <p:spTgt spid="24"/>
                                        </p:tgtEl>
                                        <p:attrNameLst>
                                          <p:attrName>ppt_y</p:attrName>
                                        </p:attrNameLst>
                                      </p:cBhvr>
                                      <p:tavLst>
                                        <p:tav tm="0">
                                          <p:val>
                                            <p:strVal val="#ppt_y+.1"/>
                                          </p:val>
                                        </p:tav>
                                        <p:tav tm="100000">
                                          <p:val>
                                            <p:strVal val="#ppt_y"/>
                                          </p:val>
                                        </p:tav>
                                      </p:tavLst>
                                    </p:anim>
                                  </p:childTnLst>
                                </p:cTn>
                              </p:par>
                            </p:childTnLst>
                          </p:cTn>
                        </p:par>
                        <p:par>
                          <p:cTn id="98" fill="hold">
                            <p:stCondLst>
                              <p:cond delay="3000"/>
                            </p:stCondLst>
                            <p:childTnLst>
                              <p:par>
                                <p:cTn id="99" presetID="42" presetClass="entr" presetSubtype="0" fill="hold" nodeType="afterEffect">
                                  <p:stCondLst>
                                    <p:cond delay="0"/>
                                  </p:stCondLst>
                                  <p:childTnLst>
                                    <p:set>
                                      <p:cBhvr>
                                        <p:cTn id="100" dur="1" fill="hold">
                                          <p:stCondLst>
                                            <p:cond delay="0"/>
                                          </p:stCondLst>
                                        </p:cTn>
                                        <p:tgtEl>
                                          <p:spTgt spid="25"/>
                                        </p:tgtEl>
                                        <p:attrNameLst>
                                          <p:attrName>style.visibility</p:attrName>
                                        </p:attrNameLst>
                                      </p:cBhvr>
                                      <p:to>
                                        <p:strVal val="visible"/>
                                      </p:to>
                                    </p:set>
                                    <p:animEffect transition="in" filter="fade">
                                      <p:cBhvr>
                                        <p:cTn id="101" dur="1000"/>
                                        <p:tgtEl>
                                          <p:spTgt spid="25"/>
                                        </p:tgtEl>
                                      </p:cBhvr>
                                    </p:animEffect>
                                    <p:anim calcmode="lin" valueType="num">
                                      <p:cBhvr>
                                        <p:cTn id="102" dur="1000" fill="hold"/>
                                        <p:tgtEl>
                                          <p:spTgt spid="25"/>
                                        </p:tgtEl>
                                        <p:attrNameLst>
                                          <p:attrName>ppt_x</p:attrName>
                                        </p:attrNameLst>
                                      </p:cBhvr>
                                      <p:tavLst>
                                        <p:tav tm="0">
                                          <p:val>
                                            <p:strVal val="#ppt_x"/>
                                          </p:val>
                                        </p:tav>
                                        <p:tav tm="100000">
                                          <p:val>
                                            <p:strVal val="#ppt_x"/>
                                          </p:val>
                                        </p:tav>
                                      </p:tavLst>
                                    </p:anim>
                                    <p:anim calcmode="lin" valueType="num">
                                      <p:cBhvr>
                                        <p:cTn id="103" dur="1000" fill="hold"/>
                                        <p:tgtEl>
                                          <p:spTgt spid="25"/>
                                        </p:tgtEl>
                                        <p:attrNameLst>
                                          <p:attrName>ppt_y</p:attrName>
                                        </p:attrNameLst>
                                      </p:cBhvr>
                                      <p:tavLst>
                                        <p:tav tm="0">
                                          <p:val>
                                            <p:strVal val="#ppt_y+.1"/>
                                          </p:val>
                                        </p:tav>
                                        <p:tav tm="100000">
                                          <p:val>
                                            <p:strVal val="#ppt_y"/>
                                          </p:val>
                                        </p:tav>
                                      </p:tavLst>
                                    </p:anim>
                                  </p:childTnLst>
                                </p:cTn>
                              </p:par>
                            </p:childTnLst>
                          </p:cTn>
                        </p:par>
                        <p:par>
                          <p:cTn id="104" fill="hold">
                            <p:stCondLst>
                              <p:cond delay="4000"/>
                            </p:stCondLst>
                            <p:childTnLst>
                              <p:par>
                                <p:cTn id="105" presetID="42" presetClass="entr" presetSubtype="0" fill="hold" nodeType="afterEffect">
                                  <p:stCondLst>
                                    <p:cond delay="0"/>
                                  </p:stCondLst>
                                  <p:childTnLst>
                                    <p:set>
                                      <p:cBhvr>
                                        <p:cTn id="106" dur="1" fill="hold">
                                          <p:stCondLst>
                                            <p:cond delay="0"/>
                                          </p:stCondLst>
                                        </p:cTn>
                                        <p:tgtEl>
                                          <p:spTgt spid="26"/>
                                        </p:tgtEl>
                                        <p:attrNameLst>
                                          <p:attrName>style.visibility</p:attrName>
                                        </p:attrNameLst>
                                      </p:cBhvr>
                                      <p:to>
                                        <p:strVal val="visible"/>
                                      </p:to>
                                    </p:set>
                                    <p:animEffect transition="in" filter="fade">
                                      <p:cBhvr>
                                        <p:cTn id="107" dur="1000"/>
                                        <p:tgtEl>
                                          <p:spTgt spid="26"/>
                                        </p:tgtEl>
                                      </p:cBhvr>
                                    </p:animEffect>
                                    <p:anim calcmode="lin" valueType="num">
                                      <p:cBhvr>
                                        <p:cTn id="108" dur="1000" fill="hold"/>
                                        <p:tgtEl>
                                          <p:spTgt spid="26"/>
                                        </p:tgtEl>
                                        <p:attrNameLst>
                                          <p:attrName>ppt_x</p:attrName>
                                        </p:attrNameLst>
                                      </p:cBhvr>
                                      <p:tavLst>
                                        <p:tav tm="0">
                                          <p:val>
                                            <p:strVal val="#ppt_x"/>
                                          </p:val>
                                        </p:tav>
                                        <p:tav tm="100000">
                                          <p:val>
                                            <p:strVal val="#ppt_x"/>
                                          </p:val>
                                        </p:tav>
                                      </p:tavLst>
                                    </p:anim>
                                    <p:anim calcmode="lin" valueType="num">
                                      <p:cBhvr>
                                        <p:cTn id="109" dur="1000" fill="hold"/>
                                        <p:tgtEl>
                                          <p:spTgt spid="26"/>
                                        </p:tgtEl>
                                        <p:attrNameLst>
                                          <p:attrName>ppt_y</p:attrName>
                                        </p:attrNameLst>
                                      </p:cBhvr>
                                      <p:tavLst>
                                        <p:tav tm="0">
                                          <p:val>
                                            <p:strVal val="#ppt_y+.1"/>
                                          </p:val>
                                        </p:tav>
                                        <p:tav tm="100000">
                                          <p:val>
                                            <p:strVal val="#ppt_y"/>
                                          </p:val>
                                        </p:tav>
                                      </p:tavLst>
                                    </p:anim>
                                  </p:childTnLst>
                                </p:cTn>
                              </p:par>
                            </p:childTnLst>
                          </p:cTn>
                        </p:par>
                        <p:par>
                          <p:cTn id="110" fill="hold">
                            <p:stCondLst>
                              <p:cond delay="5000"/>
                            </p:stCondLst>
                            <p:childTnLst>
                              <p:par>
                                <p:cTn id="111" presetID="42" presetClass="entr" presetSubtype="0" fill="hold" nodeType="afterEffect">
                                  <p:stCondLst>
                                    <p:cond delay="0"/>
                                  </p:stCondLst>
                                  <p:childTnLst>
                                    <p:set>
                                      <p:cBhvr>
                                        <p:cTn id="112" dur="1" fill="hold">
                                          <p:stCondLst>
                                            <p:cond delay="0"/>
                                          </p:stCondLst>
                                        </p:cTn>
                                        <p:tgtEl>
                                          <p:spTgt spid="27"/>
                                        </p:tgtEl>
                                        <p:attrNameLst>
                                          <p:attrName>style.visibility</p:attrName>
                                        </p:attrNameLst>
                                      </p:cBhvr>
                                      <p:to>
                                        <p:strVal val="visible"/>
                                      </p:to>
                                    </p:set>
                                    <p:animEffect transition="in" filter="fade">
                                      <p:cBhvr>
                                        <p:cTn id="113" dur="1000"/>
                                        <p:tgtEl>
                                          <p:spTgt spid="27"/>
                                        </p:tgtEl>
                                      </p:cBhvr>
                                    </p:animEffect>
                                    <p:anim calcmode="lin" valueType="num">
                                      <p:cBhvr>
                                        <p:cTn id="114" dur="1000" fill="hold"/>
                                        <p:tgtEl>
                                          <p:spTgt spid="27"/>
                                        </p:tgtEl>
                                        <p:attrNameLst>
                                          <p:attrName>ppt_x</p:attrName>
                                        </p:attrNameLst>
                                      </p:cBhvr>
                                      <p:tavLst>
                                        <p:tav tm="0">
                                          <p:val>
                                            <p:strVal val="#ppt_x"/>
                                          </p:val>
                                        </p:tav>
                                        <p:tav tm="100000">
                                          <p:val>
                                            <p:strVal val="#ppt_x"/>
                                          </p:val>
                                        </p:tav>
                                      </p:tavLst>
                                    </p:anim>
                                    <p:anim calcmode="lin" valueType="num">
                                      <p:cBhvr>
                                        <p:cTn id="115" dur="1000" fill="hold"/>
                                        <p:tgtEl>
                                          <p:spTgt spid="27"/>
                                        </p:tgtEl>
                                        <p:attrNameLst>
                                          <p:attrName>ppt_y</p:attrName>
                                        </p:attrNameLst>
                                      </p:cBhvr>
                                      <p:tavLst>
                                        <p:tav tm="0">
                                          <p:val>
                                            <p:strVal val="#ppt_y+.1"/>
                                          </p:val>
                                        </p:tav>
                                        <p:tav tm="100000">
                                          <p:val>
                                            <p:strVal val="#ppt_y"/>
                                          </p:val>
                                        </p:tav>
                                      </p:tavLst>
                                    </p:anim>
                                  </p:childTnLst>
                                </p:cTn>
                              </p:par>
                            </p:childTnLst>
                          </p:cTn>
                        </p:par>
                        <p:par>
                          <p:cTn id="116" fill="hold">
                            <p:stCondLst>
                              <p:cond delay="6000"/>
                            </p:stCondLst>
                            <p:childTnLst>
                              <p:par>
                                <p:cTn id="117" presetID="42" presetClass="entr" presetSubtype="0" fill="hold" nodeType="afterEffect">
                                  <p:stCondLst>
                                    <p:cond delay="0"/>
                                  </p:stCondLst>
                                  <p:childTnLst>
                                    <p:set>
                                      <p:cBhvr>
                                        <p:cTn id="118" dur="1" fill="hold">
                                          <p:stCondLst>
                                            <p:cond delay="0"/>
                                          </p:stCondLst>
                                        </p:cTn>
                                        <p:tgtEl>
                                          <p:spTgt spid="28"/>
                                        </p:tgtEl>
                                        <p:attrNameLst>
                                          <p:attrName>style.visibility</p:attrName>
                                        </p:attrNameLst>
                                      </p:cBhvr>
                                      <p:to>
                                        <p:strVal val="visible"/>
                                      </p:to>
                                    </p:set>
                                    <p:animEffect transition="in" filter="fade">
                                      <p:cBhvr>
                                        <p:cTn id="119" dur="1000"/>
                                        <p:tgtEl>
                                          <p:spTgt spid="28"/>
                                        </p:tgtEl>
                                      </p:cBhvr>
                                    </p:animEffect>
                                    <p:anim calcmode="lin" valueType="num">
                                      <p:cBhvr>
                                        <p:cTn id="120" dur="1000" fill="hold"/>
                                        <p:tgtEl>
                                          <p:spTgt spid="28"/>
                                        </p:tgtEl>
                                        <p:attrNameLst>
                                          <p:attrName>ppt_x</p:attrName>
                                        </p:attrNameLst>
                                      </p:cBhvr>
                                      <p:tavLst>
                                        <p:tav tm="0">
                                          <p:val>
                                            <p:strVal val="#ppt_x"/>
                                          </p:val>
                                        </p:tav>
                                        <p:tav tm="100000">
                                          <p:val>
                                            <p:strVal val="#ppt_x"/>
                                          </p:val>
                                        </p:tav>
                                      </p:tavLst>
                                    </p:anim>
                                    <p:anim calcmode="lin" valueType="num">
                                      <p:cBhvr>
                                        <p:cTn id="121" dur="1000" fill="hold"/>
                                        <p:tgtEl>
                                          <p:spTgt spid="28"/>
                                        </p:tgtEl>
                                        <p:attrNameLst>
                                          <p:attrName>ppt_y</p:attrName>
                                        </p:attrNameLst>
                                      </p:cBhvr>
                                      <p:tavLst>
                                        <p:tav tm="0">
                                          <p:val>
                                            <p:strVal val="#ppt_y+.1"/>
                                          </p:val>
                                        </p:tav>
                                        <p:tav tm="100000">
                                          <p:val>
                                            <p:strVal val="#ppt_y"/>
                                          </p:val>
                                        </p:tav>
                                      </p:tavLst>
                                    </p:anim>
                                  </p:childTnLst>
                                </p:cTn>
                              </p:par>
                            </p:childTnLst>
                          </p:cTn>
                        </p:par>
                        <p:par>
                          <p:cTn id="122" fill="hold">
                            <p:stCondLst>
                              <p:cond delay="7000"/>
                            </p:stCondLst>
                            <p:childTnLst>
                              <p:par>
                                <p:cTn id="123" presetID="42" presetClass="entr" presetSubtype="0" fill="hold" nodeType="afterEffect">
                                  <p:stCondLst>
                                    <p:cond delay="0"/>
                                  </p:stCondLst>
                                  <p:childTnLst>
                                    <p:set>
                                      <p:cBhvr>
                                        <p:cTn id="124" dur="1" fill="hold">
                                          <p:stCondLst>
                                            <p:cond delay="0"/>
                                          </p:stCondLst>
                                        </p:cTn>
                                        <p:tgtEl>
                                          <p:spTgt spid="29"/>
                                        </p:tgtEl>
                                        <p:attrNameLst>
                                          <p:attrName>style.visibility</p:attrName>
                                        </p:attrNameLst>
                                      </p:cBhvr>
                                      <p:to>
                                        <p:strVal val="visible"/>
                                      </p:to>
                                    </p:set>
                                    <p:animEffect transition="in" filter="fade">
                                      <p:cBhvr>
                                        <p:cTn id="125" dur="1000"/>
                                        <p:tgtEl>
                                          <p:spTgt spid="29"/>
                                        </p:tgtEl>
                                      </p:cBhvr>
                                    </p:animEffect>
                                    <p:anim calcmode="lin" valueType="num">
                                      <p:cBhvr>
                                        <p:cTn id="126" dur="1000" fill="hold"/>
                                        <p:tgtEl>
                                          <p:spTgt spid="29"/>
                                        </p:tgtEl>
                                        <p:attrNameLst>
                                          <p:attrName>ppt_x</p:attrName>
                                        </p:attrNameLst>
                                      </p:cBhvr>
                                      <p:tavLst>
                                        <p:tav tm="0">
                                          <p:val>
                                            <p:strVal val="#ppt_x"/>
                                          </p:val>
                                        </p:tav>
                                        <p:tav tm="100000">
                                          <p:val>
                                            <p:strVal val="#ppt_x"/>
                                          </p:val>
                                        </p:tav>
                                      </p:tavLst>
                                    </p:anim>
                                    <p:anim calcmode="lin" valueType="num">
                                      <p:cBhvr>
                                        <p:cTn id="127" dur="1000" fill="hold"/>
                                        <p:tgtEl>
                                          <p:spTgt spid="29"/>
                                        </p:tgtEl>
                                        <p:attrNameLst>
                                          <p:attrName>ppt_y</p:attrName>
                                        </p:attrNameLst>
                                      </p:cBhvr>
                                      <p:tavLst>
                                        <p:tav tm="0">
                                          <p:val>
                                            <p:strVal val="#ppt_y+.1"/>
                                          </p:val>
                                        </p:tav>
                                        <p:tav tm="100000">
                                          <p:val>
                                            <p:strVal val="#ppt_y"/>
                                          </p:val>
                                        </p:tav>
                                      </p:tavLst>
                                    </p:anim>
                                  </p:childTnLst>
                                </p:cTn>
                              </p:par>
                            </p:childTnLst>
                          </p:cTn>
                        </p:par>
                        <p:par>
                          <p:cTn id="128" fill="hold">
                            <p:stCondLst>
                              <p:cond delay="8000"/>
                            </p:stCondLst>
                            <p:childTnLst>
                              <p:par>
                                <p:cTn id="129" presetID="42" presetClass="entr" presetSubtype="0" fill="hold" nodeType="afterEffect">
                                  <p:stCondLst>
                                    <p:cond delay="0"/>
                                  </p:stCondLst>
                                  <p:childTnLst>
                                    <p:set>
                                      <p:cBhvr>
                                        <p:cTn id="130" dur="1" fill="hold">
                                          <p:stCondLst>
                                            <p:cond delay="0"/>
                                          </p:stCondLst>
                                        </p:cTn>
                                        <p:tgtEl>
                                          <p:spTgt spid="30"/>
                                        </p:tgtEl>
                                        <p:attrNameLst>
                                          <p:attrName>style.visibility</p:attrName>
                                        </p:attrNameLst>
                                      </p:cBhvr>
                                      <p:to>
                                        <p:strVal val="visible"/>
                                      </p:to>
                                    </p:set>
                                    <p:animEffect transition="in" filter="fade">
                                      <p:cBhvr>
                                        <p:cTn id="131" dur="1000"/>
                                        <p:tgtEl>
                                          <p:spTgt spid="30"/>
                                        </p:tgtEl>
                                      </p:cBhvr>
                                    </p:animEffect>
                                    <p:anim calcmode="lin" valueType="num">
                                      <p:cBhvr>
                                        <p:cTn id="132" dur="1000" fill="hold"/>
                                        <p:tgtEl>
                                          <p:spTgt spid="30"/>
                                        </p:tgtEl>
                                        <p:attrNameLst>
                                          <p:attrName>ppt_x</p:attrName>
                                        </p:attrNameLst>
                                      </p:cBhvr>
                                      <p:tavLst>
                                        <p:tav tm="0">
                                          <p:val>
                                            <p:strVal val="#ppt_x"/>
                                          </p:val>
                                        </p:tav>
                                        <p:tav tm="100000">
                                          <p:val>
                                            <p:strVal val="#ppt_x"/>
                                          </p:val>
                                        </p:tav>
                                      </p:tavLst>
                                    </p:anim>
                                    <p:anim calcmode="lin" valueType="num">
                                      <p:cBhvr>
                                        <p:cTn id="13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42" presetClass="entr" presetSubtype="0" fill="hold" nodeType="clickEffect">
                                  <p:stCondLst>
                                    <p:cond delay="0"/>
                                  </p:stCondLst>
                                  <p:childTnLst>
                                    <p:set>
                                      <p:cBhvr>
                                        <p:cTn id="137" dur="1" fill="hold">
                                          <p:stCondLst>
                                            <p:cond delay="0"/>
                                          </p:stCondLst>
                                        </p:cTn>
                                        <p:tgtEl>
                                          <p:spTgt spid="7"/>
                                        </p:tgtEl>
                                        <p:attrNameLst>
                                          <p:attrName>style.visibility</p:attrName>
                                        </p:attrNameLst>
                                      </p:cBhvr>
                                      <p:to>
                                        <p:strVal val="visible"/>
                                      </p:to>
                                    </p:set>
                                    <p:animEffect transition="in" filter="fade">
                                      <p:cBhvr>
                                        <p:cTn id="138" dur="1000"/>
                                        <p:tgtEl>
                                          <p:spTgt spid="7"/>
                                        </p:tgtEl>
                                      </p:cBhvr>
                                    </p:animEffect>
                                    <p:anim calcmode="lin" valueType="num">
                                      <p:cBhvr>
                                        <p:cTn id="139" dur="1000" fill="hold"/>
                                        <p:tgtEl>
                                          <p:spTgt spid="7"/>
                                        </p:tgtEl>
                                        <p:attrNameLst>
                                          <p:attrName>ppt_x</p:attrName>
                                        </p:attrNameLst>
                                      </p:cBhvr>
                                      <p:tavLst>
                                        <p:tav tm="0">
                                          <p:val>
                                            <p:strVal val="#ppt_x"/>
                                          </p:val>
                                        </p:tav>
                                        <p:tav tm="100000">
                                          <p:val>
                                            <p:strVal val="#ppt_x"/>
                                          </p:val>
                                        </p:tav>
                                      </p:tavLst>
                                    </p:anim>
                                    <p:anim calcmode="lin" valueType="num">
                                      <p:cBhvr>
                                        <p:cTn id="14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42" presetClass="entr" presetSubtype="0" fill="hold" nodeType="clickEffect">
                                  <p:stCondLst>
                                    <p:cond delay="0"/>
                                  </p:stCondLst>
                                  <p:childTnLst>
                                    <p:set>
                                      <p:cBhvr>
                                        <p:cTn id="144" dur="1" fill="hold">
                                          <p:stCondLst>
                                            <p:cond delay="0"/>
                                          </p:stCondLst>
                                        </p:cTn>
                                        <p:tgtEl>
                                          <p:spTgt spid="5"/>
                                        </p:tgtEl>
                                        <p:attrNameLst>
                                          <p:attrName>style.visibility</p:attrName>
                                        </p:attrNameLst>
                                      </p:cBhvr>
                                      <p:to>
                                        <p:strVal val="visible"/>
                                      </p:to>
                                    </p:set>
                                    <p:animEffect transition="in" filter="fade">
                                      <p:cBhvr>
                                        <p:cTn id="145" dur="1000"/>
                                        <p:tgtEl>
                                          <p:spTgt spid="5"/>
                                        </p:tgtEl>
                                      </p:cBhvr>
                                    </p:animEffect>
                                    <p:anim calcmode="lin" valueType="num">
                                      <p:cBhvr>
                                        <p:cTn id="146" dur="1000" fill="hold"/>
                                        <p:tgtEl>
                                          <p:spTgt spid="5"/>
                                        </p:tgtEl>
                                        <p:attrNameLst>
                                          <p:attrName>ppt_x</p:attrName>
                                        </p:attrNameLst>
                                      </p:cBhvr>
                                      <p:tavLst>
                                        <p:tav tm="0">
                                          <p:val>
                                            <p:strVal val="#ppt_x"/>
                                          </p:val>
                                        </p:tav>
                                        <p:tav tm="100000">
                                          <p:val>
                                            <p:strVal val="#ppt_x"/>
                                          </p:val>
                                        </p:tav>
                                      </p:tavLst>
                                    </p:anim>
                                    <p:anim calcmode="lin" valueType="num">
                                      <p:cBhvr>
                                        <p:cTn id="14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42" presetClass="entr" presetSubtype="0" fill="hold" nodeType="clickEffect">
                                  <p:stCondLst>
                                    <p:cond delay="0"/>
                                  </p:stCondLst>
                                  <p:childTnLst>
                                    <p:set>
                                      <p:cBhvr>
                                        <p:cTn id="151" dur="1" fill="hold">
                                          <p:stCondLst>
                                            <p:cond delay="0"/>
                                          </p:stCondLst>
                                        </p:cTn>
                                        <p:tgtEl>
                                          <p:spTgt spid="32"/>
                                        </p:tgtEl>
                                        <p:attrNameLst>
                                          <p:attrName>style.visibility</p:attrName>
                                        </p:attrNameLst>
                                      </p:cBhvr>
                                      <p:to>
                                        <p:strVal val="visible"/>
                                      </p:to>
                                    </p:set>
                                    <p:animEffect transition="in" filter="fade">
                                      <p:cBhvr>
                                        <p:cTn id="152" dur="1000"/>
                                        <p:tgtEl>
                                          <p:spTgt spid="32"/>
                                        </p:tgtEl>
                                      </p:cBhvr>
                                    </p:animEffect>
                                    <p:anim calcmode="lin" valueType="num">
                                      <p:cBhvr>
                                        <p:cTn id="153" dur="1000" fill="hold"/>
                                        <p:tgtEl>
                                          <p:spTgt spid="32"/>
                                        </p:tgtEl>
                                        <p:attrNameLst>
                                          <p:attrName>ppt_x</p:attrName>
                                        </p:attrNameLst>
                                      </p:cBhvr>
                                      <p:tavLst>
                                        <p:tav tm="0">
                                          <p:val>
                                            <p:strVal val="#ppt_x"/>
                                          </p:val>
                                        </p:tav>
                                        <p:tav tm="100000">
                                          <p:val>
                                            <p:strVal val="#ppt_x"/>
                                          </p:val>
                                        </p:tav>
                                      </p:tavLst>
                                    </p:anim>
                                    <p:anim calcmode="lin" valueType="num">
                                      <p:cBhvr>
                                        <p:cTn id="154" dur="1000" fill="hold"/>
                                        <p:tgtEl>
                                          <p:spTgt spid="32"/>
                                        </p:tgtEl>
                                        <p:attrNameLst>
                                          <p:attrName>ppt_y</p:attrName>
                                        </p:attrNameLst>
                                      </p:cBhvr>
                                      <p:tavLst>
                                        <p:tav tm="0">
                                          <p:val>
                                            <p:strVal val="#ppt_y+.1"/>
                                          </p:val>
                                        </p:tav>
                                        <p:tav tm="100000">
                                          <p:val>
                                            <p:strVal val="#ppt_y"/>
                                          </p:val>
                                        </p:tav>
                                      </p:tavLst>
                                    </p:anim>
                                  </p:childTnLst>
                                </p:cTn>
                              </p:par>
                            </p:childTnLst>
                          </p:cTn>
                        </p:par>
                        <p:par>
                          <p:cTn id="155" fill="hold">
                            <p:stCondLst>
                              <p:cond delay="1000"/>
                            </p:stCondLst>
                            <p:childTnLst>
                              <p:par>
                                <p:cTn id="156" presetID="42" presetClass="entr" presetSubtype="0" fill="hold" nodeType="afterEffect">
                                  <p:stCondLst>
                                    <p:cond delay="0"/>
                                  </p:stCondLst>
                                  <p:childTnLst>
                                    <p:set>
                                      <p:cBhvr>
                                        <p:cTn id="157" dur="1" fill="hold">
                                          <p:stCondLst>
                                            <p:cond delay="0"/>
                                          </p:stCondLst>
                                        </p:cTn>
                                        <p:tgtEl>
                                          <p:spTgt spid="33"/>
                                        </p:tgtEl>
                                        <p:attrNameLst>
                                          <p:attrName>style.visibility</p:attrName>
                                        </p:attrNameLst>
                                      </p:cBhvr>
                                      <p:to>
                                        <p:strVal val="visible"/>
                                      </p:to>
                                    </p:set>
                                    <p:animEffect transition="in" filter="fade">
                                      <p:cBhvr>
                                        <p:cTn id="158" dur="1000"/>
                                        <p:tgtEl>
                                          <p:spTgt spid="33"/>
                                        </p:tgtEl>
                                      </p:cBhvr>
                                    </p:animEffect>
                                    <p:anim calcmode="lin" valueType="num">
                                      <p:cBhvr>
                                        <p:cTn id="159" dur="1000" fill="hold"/>
                                        <p:tgtEl>
                                          <p:spTgt spid="33"/>
                                        </p:tgtEl>
                                        <p:attrNameLst>
                                          <p:attrName>ppt_x</p:attrName>
                                        </p:attrNameLst>
                                      </p:cBhvr>
                                      <p:tavLst>
                                        <p:tav tm="0">
                                          <p:val>
                                            <p:strVal val="#ppt_x"/>
                                          </p:val>
                                        </p:tav>
                                        <p:tav tm="100000">
                                          <p:val>
                                            <p:strVal val="#ppt_x"/>
                                          </p:val>
                                        </p:tav>
                                      </p:tavLst>
                                    </p:anim>
                                    <p:anim calcmode="lin" valueType="num">
                                      <p:cBhvr>
                                        <p:cTn id="160" dur="1000" fill="hold"/>
                                        <p:tgtEl>
                                          <p:spTgt spid="33"/>
                                        </p:tgtEl>
                                        <p:attrNameLst>
                                          <p:attrName>ppt_y</p:attrName>
                                        </p:attrNameLst>
                                      </p:cBhvr>
                                      <p:tavLst>
                                        <p:tav tm="0">
                                          <p:val>
                                            <p:strVal val="#ppt_y+.1"/>
                                          </p:val>
                                        </p:tav>
                                        <p:tav tm="100000">
                                          <p:val>
                                            <p:strVal val="#ppt_y"/>
                                          </p:val>
                                        </p:tav>
                                      </p:tavLst>
                                    </p:anim>
                                  </p:childTnLst>
                                </p:cTn>
                              </p:par>
                            </p:childTnLst>
                          </p:cTn>
                        </p:par>
                        <p:par>
                          <p:cTn id="161" fill="hold">
                            <p:stCondLst>
                              <p:cond delay="2000"/>
                            </p:stCondLst>
                            <p:childTnLst>
                              <p:par>
                                <p:cTn id="162" presetID="42" presetClass="entr" presetSubtype="0" fill="hold" nodeType="afterEffect">
                                  <p:stCondLst>
                                    <p:cond delay="0"/>
                                  </p:stCondLst>
                                  <p:childTnLst>
                                    <p:set>
                                      <p:cBhvr>
                                        <p:cTn id="163" dur="1" fill="hold">
                                          <p:stCondLst>
                                            <p:cond delay="0"/>
                                          </p:stCondLst>
                                        </p:cTn>
                                        <p:tgtEl>
                                          <p:spTgt spid="34"/>
                                        </p:tgtEl>
                                        <p:attrNameLst>
                                          <p:attrName>style.visibility</p:attrName>
                                        </p:attrNameLst>
                                      </p:cBhvr>
                                      <p:to>
                                        <p:strVal val="visible"/>
                                      </p:to>
                                    </p:set>
                                    <p:animEffect transition="in" filter="fade">
                                      <p:cBhvr>
                                        <p:cTn id="164" dur="1000"/>
                                        <p:tgtEl>
                                          <p:spTgt spid="34"/>
                                        </p:tgtEl>
                                      </p:cBhvr>
                                    </p:animEffect>
                                    <p:anim calcmode="lin" valueType="num">
                                      <p:cBhvr>
                                        <p:cTn id="165" dur="1000" fill="hold"/>
                                        <p:tgtEl>
                                          <p:spTgt spid="34"/>
                                        </p:tgtEl>
                                        <p:attrNameLst>
                                          <p:attrName>ppt_x</p:attrName>
                                        </p:attrNameLst>
                                      </p:cBhvr>
                                      <p:tavLst>
                                        <p:tav tm="0">
                                          <p:val>
                                            <p:strVal val="#ppt_x"/>
                                          </p:val>
                                        </p:tav>
                                        <p:tav tm="100000">
                                          <p:val>
                                            <p:strVal val="#ppt_x"/>
                                          </p:val>
                                        </p:tav>
                                      </p:tavLst>
                                    </p:anim>
                                    <p:anim calcmode="lin" valueType="num">
                                      <p:cBhvr>
                                        <p:cTn id="166" dur="1000" fill="hold"/>
                                        <p:tgtEl>
                                          <p:spTgt spid="34"/>
                                        </p:tgtEl>
                                        <p:attrNameLst>
                                          <p:attrName>ppt_y</p:attrName>
                                        </p:attrNameLst>
                                      </p:cBhvr>
                                      <p:tavLst>
                                        <p:tav tm="0">
                                          <p:val>
                                            <p:strVal val="#ppt_y+.1"/>
                                          </p:val>
                                        </p:tav>
                                        <p:tav tm="100000">
                                          <p:val>
                                            <p:strVal val="#ppt_y"/>
                                          </p:val>
                                        </p:tav>
                                      </p:tavLst>
                                    </p:anim>
                                  </p:childTnLst>
                                </p:cTn>
                              </p:par>
                            </p:childTnLst>
                          </p:cTn>
                        </p:par>
                        <p:par>
                          <p:cTn id="167" fill="hold">
                            <p:stCondLst>
                              <p:cond delay="3000"/>
                            </p:stCondLst>
                            <p:childTnLst>
                              <p:par>
                                <p:cTn id="168" presetID="42" presetClass="entr" presetSubtype="0" fill="hold" nodeType="afterEffect">
                                  <p:stCondLst>
                                    <p:cond delay="0"/>
                                  </p:stCondLst>
                                  <p:childTnLst>
                                    <p:set>
                                      <p:cBhvr>
                                        <p:cTn id="169" dur="1" fill="hold">
                                          <p:stCondLst>
                                            <p:cond delay="0"/>
                                          </p:stCondLst>
                                        </p:cTn>
                                        <p:tgtEl>
                                          <p:spTgt spid="35"/>
                                        </p:tgtEl>
                                        <p:attrNameLst>
                                          <p:attrName>style.visibility</p:attrName>
                                        </p:attrNameLst>
                                      </p:cBhvr>
                                      <p:to>
                                        <p:strVal val="visible"/>
                                      </p:to>
                                    </p:set>
                                    <p:animEffect transition="in" filter="fade">
                                      <p:cBhvr>
                                        <p:cTn id="170" dur="1000"/>
                                        <p:tgtEl>
                                          <p:spTgt spid="35"/>
                                        </p:tgtEl>
                                      </p:cBhvr>
                                    </p:animEffect>
                                    <p:anim calcmode="lin" valueType="num">
                                      <p:cBhvr>
                                        <p:cTn id="171" dur="1000" fill="hold"/>
                                        <p:tgtEl>
                                          <p:spTgt spid="35"/>
                                        </p:tgtEl>
                                        <p:attrNameLst>
                                          <p:attrName>ppt_x</p:attrName>
                                        </p:attrNameLst>
                                      </p:cBhvr>
                                      <p:tavLst>
                                        <p:tav tm="0">
                                          <p:val>
                                            <p:strVal val="#ppt_x"/>
                                          </p:val>
                                        </p:tav>
                                        <p:tav tm="100000">
                                          <p:val>
                                            <p:strVal val="#ppt_x"/>
                                          </p:val>
                                        </p:tav>
                                      </p:tavLst>
                                    </p:anim>
                                    <p:anim calcmode="lin" valueType="num">
                                      <p:cBhvr>
                                        <p:cTn id="172" dur="1000" fill="hold"/>
                                        <p:tgtEl>
                                          <p:spTgt spid="35"/>
                                        </p:tgtEl>
                                        <p:attrNameLst>
                                          <p:attrName>ppt_y</p:attrName>
                                        </p:attrNameLst>
                                      </p:cBhvr>
                                      <p:tavLst>
                                        <p:tav tm="0">
                                          <p:val>
                                            <p:strVal val="#ppt_y+.1"/>
                                          </p:val>
                                        </p:tav>
                                        <p:tav tm="100000">
                                          <p:val>
                                            <p:strVal val="#ppt_y"/>
                                          </p:val>
                                        </p:tav>
                                      </p:tavLst>
                                    </p:anim>
                                  </p:childTnLst>
                                </p:cTn>
                              </p:par>
                            </p:childTnLst>
                          </p:cTn>
                        </p:par>
                        <p:par>
                          <p:cTn id="173" fill="hold">
                            <p:stCondLst>
                              <p:cond delay="4000"/>
                            </p:stCondLst>
                            <p:childTnLst>
                              <p:par>
                                <p:cTn id="174" presetID="42" presetClass="entr" presetSubtype="0" fill="hold" nodeType="afterEffect">
                                  <p:stCondLst>
                                    <p:cond delay="0"/>
                                  </p:stCondLst>
                                  <p:childTnLst>
                                    <p:set>
                                      <p:cBhvr>
                                        <p:cTn id="175" dur="1" fill="hold">
                                          <p:stCondLst>
                                            <p:cond delay="0"/>
                                          </p:stCondLst>
                                        </p:cTn>
                                        <p:tgtEl>
                                          <p:spTgt spid="36"/>
                                        </p:tgtEl>
                                        <p:attrNameLst>
                                          <p:attrName>style.visibility</p:attrName>
                                        </p:attrNameLst>
                                      </p:cBhvr>
                                      <p:to>
                                        <p:strVal val="visible"/>
                                      </p:to>
                                    </p:set>
                                    <p:animEffect transition="in" filter="fade">
                                      <p:cBhvr>
                                        <p:cTn id="176" dur="1000"/>
                                        <p:tgtEl>
                                          <p:spTgt spid="36"/>
                                        </p:tgtEl>
                                      </p:cBhvr>
                                    </p:animEffect>
                                    <p:anim calcmode="lin" valueType="num">
                                      <p:cBhvr>
                                        <p:cTn id="177" dur="1000" fill="hold"/>
                                        <p:tgtEl>
                                          <p:spTgt spid="36"/>
                                        </p:tgtEl>
                                        <p:attrNameLst>
                                          <p:attrName>ppt_x</p:attrName>
                                        </p:attrNameLst>
                                      </p:cBhvr>
                                      <p:tavLst>
                                        <p:tav tm="0">
                                          <p:val>
                                            <p:strVal val="#ppt_x"/>
                                          </p:val>
                                        </p:tav>
                                        <p:tav tm="100000">
                                          <p:val>
                                            <p:strVal val="#ppt_x"/>
                                          </p:val>
                                        </p:tav>
                                      </p:tavLst>
                                    </p:anim>
                                    <p:anim calcmode="lin" valueType="num">
                                      <p:cBhvr>
                                        <p:cTn id="178" dur="1000" fill="hold"/>
                                        <p:tgtEl>
                                          <p:spTgt spid="36"/>
                                        </p:tgtEl>
                                        <p:attrNameLst>
                                          <p:attrName>ppt_y</p:attrName>
                                        </p:attrNameLst>
                                      </p:cBhvr>
                                      <p:tavLst>
                                        <p:tav tm="0">
                                          <p:val>
                                            <p:strVal val="#ppt_y+.1"/>
                                          </p:val>
                                        </p:tav>
                                        <p:tav tm="100000">
                                          <p:val>
                                            <p:strVal val="#ppt_y"/>
                                          </p:val>
                                        </p:tav>
                                      </p:tavLst>
                                    </p:anim>
                                  </p:childTnLst>
                                </p:cTn>
                              </p:par>
                            </p:childTnLst>
                          </p:cTn>
                        </p:par>
                        <p:par>
                          <p:cTn id="179" fill="hold">
                            <p:stCondLst>
                              <p:cond delay="5000"/>
                            </p:stCondLst>
                            <p:childTnLst>
                              <p:par>
                                <p:cTn id="180" presetID="42" presetClass="entr" presetSubtype="0" fill="hold" nodeType="afterEffect">
                                  <p:stCondLst>
                                    <p:cond delay="0"/>
                                  </p:stCondLst>
                                  <p:childTnLst>
                                    <p:set>
                                      <p:cBhvr>
                                        <p:cTn id="181" dur="1" fill="hold">
                                          <p:stCondLst>
                                            <p:cond delay="0"/>
                                          </p:stCondLst>
                                        </p:cTn>
                                        <p:tgtEl>
                                          <p:spTgt spid="37"/>
                                        </p:tgtEl>
                                        <p:attrNameLst>
                                          <p:attrName>style.visibility</p:attrName>
                                        </p:attrNameLst>
                                      </p:cBhvr>
                                      <p:to>
                                        <p:strVal val="visible"/>
                                      </p:to>
                                    </p:set>
                                    <p:animEffect transition="in" filter="fade">
                                      <p:cBhvr>
                                        <p:cTn id="182" dur="1000"/>
                                        <p:tgtEl>
                                          <p:spTgt spid="37"/>
                                        </p:tgtEl>
                                      </p:cBhvr>
                                    </p:animEffect>
                                    <p:anim calcmode="lin" valueType="num">
                                      <p:cBhvr>
                                        <p:cTn id="183" dur="1000" fill="hold"/>
                                        <p:tgtEl>
                                          <p:spTgt spid="37"/>
                                        </p:tgtEl>
                                        <p:attrNameLst>
                                          <p:attrName>ppt_x</p:attrName>
                                        </p:attrNameLst>
                                      </p:cBhvr>
                                      <p:tavLst>
                                        <p:tav tm="0">
                                          <p:val>
                                            <p:strVal val="#ppt_x"/>
                                          </p:val>
                                        </p:tav>
                                        <p:tav tm="100000">
                                          <p:val>
                                            <p:strVal val="#ppt_x"/>
                                          </p:val>
                                        </p:tav>
                                      </p:tavLst>
                                    </p:anim>
                                    <p:anim calcmode="lin" valueType="num">
                                      <p:cBhvr>
                                        <p:cTn id="184" dur="1000" fill="hold"/>
                                        <p:tgtEl>
                                          <p:spTgt spid="37"/>
                                        </p:tgtEl>
                                        <p:attrNameLst>
                                          <p:attrName>ppt_y</p:attrName>
                                        </p:attrNameLst>
                                      </p:cBhvr>
                                      <p:tavLst>
                                        <p:tav tm="0">
                                          <p:val>
                                            <p:strVal val="#ppt_y+.1"/>
                                          </p:val>
                                        </p:tav>
                                        <p:tav tm="100000">
                                          <p:val>
                                            <p:strVal val="#ppt_y"/>
                                          </p:val>
                                        </p:tav>
                                      </p:tavLst>
                                    </p:anim>
                                  </p:childTnLst>
                                </p:cTn>
                              </p:par>
                            </p:childTnLst>
                          </p:cTn>
                        </p:par>
                        <p:par>
                          <p:cTn id="185" fill="hold">
                            <p:stCondLst>
                              <p:cond delay="6000"/>
                            </p:stCondLst>
                            <p:childTnLst>
                              <p:par>
                                <p:cTn id="186" presetID="42" presetClass="entr" presetSubtype="0" fill="hold" nodeType="afterEffect">
                                  <p:stCondLst>
                                    <p:cond delay="0"/>
                                  </p:stCondLst>
                                  <p:childTnLst>
                                    <p:set>
                                      <p:cBhvr>
                                        <p:cTn id="187" dur="1" fill="hold">
                                          <p:stCondLst>
                                            <p:cond delay="0"/>
                                          </p:stCondLst>
                                        </p:cTn>
                                        <p:tgtEl>
                                          <p:spTgt spid="38"/>
                                        </p:tgtEl>
                                        <p:attrNameLst>
                                          <p:attrName>style.visibility</p:attrName>
                                        </p:attrNameLst>
                                      </p:cBhvr>
                                      <p:to>
                                        <p:strVal val="visible"/>
                                      </p:to>
                                    </p:set>
                                    <p:animEffect transition="in" filter="fade">
                                      <p:cBhvr>
                                        <p:cTn id="188" dur="1000"/>
                                        <p:tgtEl>
                                          <p:spTgt spid="38"/>
                                        </p:tgtEl>
                                      </p:cBhvr>
                                    </p:animEffect>
                                    <p:anim calcmode="lin" valueType="num">
                                      <p:cBhvr>
                                        <p:cTn id="189" dur="1000" fill="hold"/>
                                        <p:tgtEl>
                                          <p:spTgt spid="38"/>
                                        </p:tgtEl>
                                        <p:attrNameLst>
                                          <p:attrName>ppt_x</p:attrName>
                                        </p:attrNameLst>
                                      </p:cBhvr>
                                      <p:tavLst>
                                        <p:tav tm="0">
                                          <p:val>
                                            <p:strVal val="#ppt_x"/>
                                          </p:val>
                                        </p:tav>
                                        <p:tav tm="100000">
                                          <p:val>
                                            <p:strVal val="#ppt_x"/>
                                          </p:val>
                                        </p:tav>
                                      </p:tavLst>
                                    </p:anim>
                                    <p:anim calcmode="lin" valueType="num">
                                      <p:cBhvr>
                                        <p:cTn id="190" dur="1000" fill="hold"/>
                                        <p:tgtEl>
                                          <p:spTgt spid="38"/>
                                        </p:tgtEl>
                                        <p:attrNameLst>
                                          <p:attrName>ppt_y</p:attrName>
                                        </p:attrNameLst>
                                      </p:cBhvr>
                                      <p:tavLst>
                                        <p:tav tm="0">
                                          <p:val>
                                            <p:strVal val="#ppt_y+.1"/>
                                          </p:val>
                                        </p:tav>
                                        <p:tav tm="100000">
                                          <p:val>
                                            <p:strVal val="#ppt_y"/>
                                          </p:val>
                                        </p:tav>
                                      </p:tavLst>
                                    </p:anim>
                                  </p:childTnLst>
                                </p:cTn>
                              </p:par>
                            </p:childTnLst>
                          </p:cTn>
                        </p:par>
                        <p:par>
                          <p:cTn id="191" fill="hold">
                            <p:stCondLst>
                              <p:cond delay="7000"/>
                            </p:stCondLst>
                            <p:childTnLst>
                              <p:par>
                                <p:cTn id="192" presetID="42" presetClass="entr" presetSubtype="0" fill="hold" nodeType="afterEffect">
                                  <p:stCondLst>
                                    <p:cond delay="0"/>
                                  </p:stCondLst>
                                  <p:childTnLst>
                                    <p:set>
                                      <p:cBhvr>
                                        <p:cTn id="193" dur="1" fill="hold">
                                          <p:stCondLst>
                                            <p:cond delay="0"/>
                                          </p:stCondLst>
                                        </p:cTn>
                                        <p:tgtEl>
                                          <p:spTgt spid="39"/>
                                        </p:tgtEl>
                                        <p:attrNameLst>
                                          <p:attrName>style.visibility</p:attrName>
                                        </p:attrNameLst>
                                      </p:cBhvr>
                                      <p:to>
                                        <p:strVal val="visible"/>
                                      </p:to>
                                    </p:set>
                                    <p:animEffect transition="in" filter="fade">
                                      <p:cBhvr>
                                        <p:cTn id="194" dur="1000"/>
                                        <p:tgtEl>
                                          <p:spTgt spid="39"/>
                                        </p:tgtEl>
                                      </p:cBhvr>
                                    </p:animEffect>
                                    <p:anim calcmode="lin" valueType="num">
                                      <p:cBhvr>
                                        <p:cTn id="195" dur="1000" fill="hold"/>
                                        <p:tgtEl>
                                          <p:spTgt spid="39"/>
                                        </p:tgtEl>
                                        <p:attrNameLst>
                                          <p:attrName>ppt_x</p:attrName>
                                        </p:attrNameLst>
                                      </p:cBhvr>
                                      <p:tavLst>
                                        <p:tav tm="0">
                                          <p:val>
                                            <p:strVal val="#ppt_x"/>
                                          </p:val>
                                        </p:tav>
                                        <p:tav tm="100000">
                                          <p:val>
                                            <p:strVal val="#ppt_x"/>
                                          </p:val>
                                        </p:tav>
                                      </p:tavLst>
                                    </p:anim>
                                    <p:anim calcmode="lin" valueType="num">
                                      <p:cBhvr>
                                        <p:cTn id="196" dur="1000" fill="hold"/>
                                        <p:tgtEl>
                                          <p:spTgt spid="39"/>
                                        </p:tgtEl>
                                        <p:attrNameLst>
                                          <p:attrName>ppt_y</p:attrName>
                                        </p:attrNameLst>
                                      </p:cBhvr>
                                      <p:tavLst>
                                        <p:tav tm="0">
                                          <p:val>
                                            <p:strVal val="#ppt_y+.1"/>
                                          </p:val>
                                        </p:tav>
                                        <p:tav tm="100000">
                                          <p:val>
                                            <p:strVal val="#ppt_y"/>
                                          </p:val>
                                        </p:tav>
                                      </p:tavLst>
                                    </p:anim>
                                  </p:childTnLst>
                                </p:cTn>
                              </p:par>
                            </p:childTnLst>
                          </p:cTn>
                        </p:par>
                        <p:par>
                          <p:cTn id="197" fill="hold">
                            <p:stCondLst>
                              <p:cond delay="8000"/>
                            </p:stCondLst>
                            <p:childTnLst>
                              <p:par>
                                <p:cTn id="198" presetID="42" presetClass="entr" presetSubtype="0" fill="hold" nodeType="afterEffect">
                                  <p:stCondLst>
                                    <p:cond delay="0"/>
                                  </p:stCondLst>
                                  <p:childTnLst>
                                    <p:set>
                                      <p:cBhvr>
                                        <p:cTn id="199" dur="1" fill="hold">
                                          <p:stCondLst>
                                            <p:cond delay="0"/>
                                          </p:stCondLst>
                                        </p:cTn>
                                        <p:tgtEl>
                                          <p:spTgt spid="40"/>
                                        </p:tgtEl>
                                        <p:attrNameLst>
                                          <p:attrName>style.visibility</p:attrName>
                                        </p:attrNameLst>
                                      </p:cBhvr>
                                      <p:to>
                                        <p:strVal val="visible"/>
                                      </p:to>
                                    </p:set>
                                    <p:animEffect transition="in" filter="fade">
                                      <p:cBhvr>
                                        <p:cTn id="200" dur="1000"/>
                                        <p:tgtEl>
                                          <p:spTgt spid="40"/>
                                        </p:tgtEl>
                                      </p:cBhvr>
                                    </p:animEffect>
                                    <p:anim calcmode="lin" valueType="num">
                                      <p:cBhvr>
                                        <p:cTn id="201" dur="1000" fill="hold"/>
                                        <p:tgtEl>
                                          <p:spTgt spid="40"/>
                                        </p:tgtEl>
                                        <p:attrNameLst>
                                          <p:attrName>ppt_x</p:attrName>
                                        </p:attrNameLst>
                                      </p:cBhvr>
                                      <p:tavLst>
                                        <p:tav tm="0">
                                          <p:val>
                                            <p:strVal val="#ppt_x"/>
                                          </p:val>
                                        </p:tav>
                                        <p:tav tm="100000">
                                          <p:val>
                                            <p:strVal val="#ppt_x"/>
                                          </p:val>
                                        </p:tav>
                                      </p:tavLst>
                                    </p:anim>
                                    <p:anim calcmode="lin" valueType="num">
                                      <p:cBhvr>
                                        <p:cTn id="202"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203" fill="hold">
                      <p:stCondLst>
                        <p:cond delay="indefinite"/>
                      </p:stCondLst>
                      <p:childTnLst>
                        <p:par>
                          <p:cTn id="204" fill="hold">
                            <p:stCondLst>
                              <p:cond delay="0"/>
                            </p:stCondLst>
                            <p:childTnLst>
                              <p:par>
                                <p:cTn id="205" presetID="42" presetClass="entr" presetSubtype="0" fill="hold" nodeType="clickEffect">
                                  <p:stCondLst>
                                    <p:cond delay="0"/>
                                  </p:stCondLst>
                                  <p:childTnLst>
                                    <p:set>
                                      <p:cBhvr>
                                        <p:cTn id="206" dur="1" fill="hold">
                                          <p:stCondLst>
                                            <p:cond delay="0"/>
                                          </p:stCondLst>
                                        </p:cTn>
                                        <p:tgtEl>
                                          <p:spTgt spid="8"/>
                                        </p:tgtEl>
                                        <p:attrNameLst>
                                          <p:attrName>style.visibility</p:attrName>
                                        </p:attrNameLst>
                                      </p:cBhvr>
                                      <p:to>
                                        <p:strVal val="visible"/>
                                      </p:to>
                                    </p:set>
                                    <p:animEffect transition="in" filter="fade">
                                      <p:cBhvr>
                                        <p:cTn id="207" dur="1000"/>
                                        <p:tgtEl>
                                          <p:spTgt spid="8"/>
                                        </p:tgtEl>
                                      </p:cBhvr>
                                    </p:animEffect>
                                    <p:anim calcmode="lin" valueType="num">
                                      <p:cBhvr>
                                        <p:cTn id="208" dur="1000" fill="hold"/>
                                        <p:tgtEl>
                                          <p:spTgt spid="8"/>
                                        </p:tgtEl>
                                        <p:attrNameLst>
                                          <p:attrName>ppt_x</p:attrName>
                                        </p:attrNameLst>
                                      </p:cBhvr>
                                      <p:tavLst>
                                        <p:tav tm="0">
                                          <p:val>
                                            <p:strVal val="#ppt_x"/>
                                          </p:val>
                                        </p:tav>
                                        <p:tav tm="100000">
                                          <p:val>
                                            <p:strVal val="#ppt_x"/>
                                          </p:val>
                                        </p:tav>
                                      </p:tavLst>
                                    </p:anim>
                                    <p:anim calcmode="lin" valueType="num">
                                      <p:cBhvr>
                                        <p:cTn id="20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Neural </a:t>
            </a:r>
            <a:r>
              <a:rPr lang="en-US" dirty="0" smtClean="0"/>
              <a:t>Network Demo</a:t>
            </a:r>
            <a:endParaRPr lang="en-US" dirty="0"/>
          </a:p>
        </p:txBody>
      </p:sp>
      <p:pic>
        <p:nvPicPr>
          <p:cNvPr id="9" name="Picture 8"/>
          <p:cNvPicPr>
            <a:picLocks noChangeAspect="1"/>
          </p:cNvPicPr>
          <p:nvPr/>
        </p:nvPicPr>
        <p:blipFill>
          <a:blip r:embed="rId3"/>
          <a:stretch>
            <a:fillRect/>
          </a:stretch>
        </p:blipFill>
        <p:spPr>
          <a:xfrm>
            <a:off x="1100667" y="1246094"/>
            <a:ext cx="9775871" cy="5490322"/>
          </a:xfrm>
          <a:prstGeom prst="rect">
            <a:avLst/>
          </a:prstGeom>
        </p:spPr>
      </p:pic>
    </p:spTree>
    <p:extLst>
      <p:ext uri="{BB962C8B-B14F-4D97-AF65-F5344CB8AC3E}">
        <p14:creationId xmlns:p14="http://schemas.microsoft.com/office/powerpoint/2010/main" val="37086455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29167" y="1800000"/>
            <a:ext cx="11135785" cy="4531226"/>
          </a:xfrm>
        </p:spPr>
        <p:txBody>
          <a:bodyPr>
            <a:normAutofit/>
          </a:bodyPr>
          <a:lstStyle/>
          <a:p>
            <a:r>
              <a:rPr lang="en-US" dirty="0" smtClean="0"/>
              <a:t>Each Problem </a:t>
            </a:r>
            <a:r>
              <a:rPr lang="en-US" dirty="0" smtClean="0"/>
              <a:t>can be presented </a:t>
            </a:r>
            <a:r>
              <a:rPr lang="en-US" dirty="0" smtClean="0"/>
              <a:t>by a combination of multiply </a:t>
            </a:r>
            <a:r>
              <a:rPr lang="en-US" dirty="0" smtClean="0"/>
              <a:t>polynomial </a:t>
            </a:r>
            <a:r>
              <a:rPr lang="en-US" dirty="0" smtClean="0"/>
              <a:t>problems</a:t>
            </a:r>
            <a:endParaRPr lang="en-US" dirty="0" smtClean="0"/>
          </a:p>
          <a:p>
            <a:pPr lvl="1"/>
            <a:r>
              <a:rPr lang="en-US" dirty="0"/>
              <a:t>Universal approximation </a:t>
            </a:r>
            <a:r>
              <a:rPr lang="en-US" dirty="0" smtClean="0"/>
              <a:t>theorem</a:t>
            </a:r>
            <a:endParaRPr lang="en-US" dirty="0" smtClean="0"/>
          </a:p>
          <a:p>
            <a:pPr lvl="1"/>
            <a:r>
              <a:rPr lang="en-US" dirty="0" smtClean="0"/>
              <a:t>The </a:t>
            </a:r>
            <a:r>
              <a:rPr lang="en-US" dirty="0" smtClean="0"/>
              <a:t>layer structure in NN</a:t>
            </a:r>
          </a:p>
          <a:p>
            <a:endParaRPr lang="en-US" dirty="0" smtClean="0"/>
          </a:p>
          <a:p>
            <a:endParaRPr lang="en-US" dirty="0"/>
          </a:p>
        </p:txBody>
      </p:sp>
      <p:sp>
        <p:nvSpPr>
          <p:cNvPr id="3" name="Title 2"/>
          <p:cNvSpPr>
            <a:spLocks noGrp="1"/>
          </p:cNvSpPr>
          <p:nvPr>
            <p:ph type="title"/>
          </p:nvPr>
        </p:nvSpPr>
        <p:spPr/>
        <p:txBody>
          <a:bodyPr/>
          <a:lstStyle/>
          <a:p>
            <a:r>
              <a:rPr lang="en-US" dirty="0" smtClean="0"/>
              <a:t>Why Neural </a:t>
            </a:r>
            <a:r>
              <a:rPr lang="en-US" dirty="0"/>
              <a:t>Network</a:t>
            </a:r>
          </a:p>
        </p:txBody>
      </p:sp>
      <p:pic>
        <p:nvPicPr>
          <p:cNvPr id="4" name="Picture 3"/>
          <p:cNvPicPr>
            <a:picLocks noChangeAspect="1"/>
          </p:cNvPicPr>
          <p:nvPr/>
        </p:nvPicPr>
        <p:blipFill>
          <a:blip r:embed="rId3"/>
          <a:stretch>
            <a:fillRect/>
          </a:stretch>
        </p:blipFill>
        <p:spPr>
          <a:xfrm>
            <a:off x="4657725" y="3113965"/>
            <a:ext cx="7162800" cy="3492156"/>
          </a:xfrm>
          <a:prstGeom prst="rect">
            <a:avLst/>
          </a:prstGeom>
        </p:spPr>
      </p:pic>
    </p:spTree>
    <p:extLst>
      <p:ext uri="{BB962C8B-B14F-4D97-AF65-F5344CB8AC3E}">
        <p14:creationId xmlns:p14="http://schemas.microsoft.com/office/powerpoint/2010/main" val="20769121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29167" y="1800000"/>
            <a:ext cx="11135785" cy="4531226"/>
          </a:xfrm>
        </p:spPr>
        <p:txBody>
          <a:bodyPr>
            <a:normAutofit/>
          </a:bodyPr>
          <a:lstStyle/>
          <a:p>
            <a:r>
              <a:rPr lang="en-US" dirty="0" smtClean="0"/>
              <a:t>The </a:t>
            </a:r>
            <a:r>
              <a:rPr lang="en-US" dirty="0" smtClean="0"/>
              <a:t>design of the model is to:</a:t>
            </a:r>
          </a:p>
          <a:p>
            <a:pPr lvl="1"/>
            <a:r>
              <a:rPr lang="en-US" dirty="0" smtClean="0"/>
              <a:t>Select the input features (feature engineering)</a:t>
            </a:r>
          </a:p>
          <a:p>
            <a:pPr lvl="1"/>
            <a:r>
              <a:rPr lang="en-US" dirty="0" smtClean="0"/>
              <a:t>Define how many hidden layers and how many nodes in each hidden layer</a:t>
            </a:r>
          </a:p>
          <a:p>
            <a:pPr lvl="1"/>
            <a:r>
              <a:rPr lang="en-US" dirty="0" smtClean="0"/>
              <a:t>Select the activation function of each </a:t>
            </a:r>
            <a:r>
              <a:rPr lang="en-US" dirty="0" smtClean="0"/>
              <a:t>node</a:t>
            </a:r>
          </a:p>
          <a:p>
            <a:pPr lvl="1"/>
            <a:endParaRPr lang="en-US" dirty="0"/>
          </a:p>
          <a:p>
            <a:r>
              <a:rPr lang="en-US" dirty="0"/>
              <a:t>The training of the model is to:</a:t>
            </a:r>
          </a:p>
          <a:p>
            <a:pPr lvl="1"/>
            <a:r>
              <a:rPr lang="en-US" dirty="0"/>
              <a:t>Choose the weight matrix by training set and test set</a:t>
            </a:r>
          </a:p>
          <a:p>
            <a:pPr lvl="1"/>
            <a:endParaRPr lang="en-US" dirty="0"/>
          </a:p>
          <a:p>
            <a:r>
              <a:rPr lang="en-US" dirty="0"/>
              <a:t>The prediction of the model is to:</a:t>
            </a:r>
          </a:p>
          <a:p>
            <a:pPr lvl="1"/>
            <a:r>
              <a:rPr lang="en-US" dirty="0"/>
              <a:t>Using the trained model to predict result based on user’s input data</a:t>
            </a:r>
          </a:p>
          <a:p>
            <a:pPr lvl="1"/>
            <a:endParaRPr lang="en-US" dirty="0" smtClean="0"/>
          </a:p>
          <a:p>
            <a:endParaRPr lang="en-US" dirty="0"/>
          </a:p>
        </p:txBody>
      </p:sp>
      <p:sp>
        <p:nvSpPr>
          <p:cNvPr id="3" name="Title 2"/>
          <p:cNvSpPr>
            <a:spLocks noGrp="1"/>
          </p:cNvSpPr>
          <p:nvPr>
            <p:ph type="title"/>
          </p:nvPr>
        </p:nvSpPr>
        <p:spPr/>
        <p:txBody>
          <a:bodyPr/>
          <a:lstStyle/>
          <a:p>
            <a:r>
              <a:rPr lang="en-US" dirty="0" smtClean="0"/>
              <a:t>Design, train and prediction</a:t>
            </a:r>
            <a:endParaRPr lang="en-US" dirty="0"/>
          </a:p>
        </p:txBody>
      </p:sp>
    </p:spTree>
    <p:extLst>
      <p:ext uri="{BB962C8B-B14F-4D97-AF65-F5344CB8AC3E}">
        <p14:creationId xmlns:p14="http://schemas.microsoft.com/office/powerpoint/2010/main" val="492416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Part I</a:t>
            </a:r>
          </a:p>
          <a:p>
            <a:pPr lvl="1"/>
            <a:r>
              <a:rPr lang="en-US" dirty="0" smtClean="0"/>
              <a:t>What is AI?</a:t>
            </a:r>
          </a:p>
          <a:p>
            <a:pPr lvl="1"/>
            <a:r>
              <a:rPr lang="en-US" dirty="0" smtClean="0"/>
              <a:t>AI Journey</a:t>
            </a:r>
          </a:p>
          <a:p>
            <a:pPr lvl="1"/>
            <a:r>
              <a:rPr lang="en-US" dirty="0" smtClean="0"/>
              <a:t>Typical AI Application</a:t>
            </a:r>
          </a:p>
          <a:p>
            <a:pPr lvl="1"/>
            <a:r>
              <a:rPr lang="en-US" dirty="0" smtClean="0"/>
              <a:t>Problems </a:t>
            </a:r>
            <a:r>
              <a:rPr lang="en-US" altLang="zh-CN" dirty="0" smtClean="0"/>
              <a:t>F</a:t>
            </a:r>
            <a:r>
              <a:rPr lang="en-US" dirty="0" smtClean="0"/>
              <a:t>aced</a:t>
            </a:r>
            <a:endParaRPr lang="en-US" dirty="0" smtClean="0"/>
          </a:p>
          <a:p>
            <a:r>
              <a:rPr lang="en-US" dirty="0" smtClean="0"/>
              <a:t>Part II</a:t>
            </a:r>
          </a:p>
          <a:p>
            <a:pPr lvl="1"/>
            <a:r>
              <a:rPr lang="en-US" dirty="0" smtClean="0"/>
              <a:t>What is NN?</a:t>
            </a:r>
          </a:p>
          <a:p>
            <a:pPr lvl="1"/>
            <a:r>
              <a:rPr lang="en-US" dirty="0" smtClean="0"/>
              <a:t>The example of binary clarification</a:t>
            </a:r>
          </a:p>
          <a:p>
            <a:pPr lvl="1"/>
            <a:r>
              <a:rPr lang="en-US" dirty="0" smtClean="0"/>
              <a:t>Demo</a:t>
            </a:r>
          </a:p>
          <a:p>
            <a:endParaRPr lang="en-US" dirty="0" smtClean="0"/>
          </a:p>
          <a:p>
            <a:endParaRPr lang="en-US" dirty="0"/>
          </a:p>
        </p:txBody>
      </p:sp>
    </p:spTree>
    <p:extLst>
      <p:ext uri="{BB962C8B-B14F-4D97-AF65-F5344CB8AC3E}">
        <p14:creationId xmlns:p14="http://schemas.microsoft.com/office/powerpoint/2010/main" val="33922382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29167" y="1800000"/>
            <a:ext cx="11135785" cy="4531226"/>
          </a:xfrm>
        </p:spPr>
        <p:txBody>
          <a:bodyPr>
            <a:normAutofit/>
          </a:bodyPr>
          <a:lstStyle/>
          <a:p>
            <a:r>
              <a:rPr lang="en-US" dirty="0" smtClean="0"/>
              <a:t>The </a:t>
            </a:r>
            <a:r>
              <a:rPr lang="en-US" dirty="0" smtClean="0"/>
              <a:t>tradeoff between data and algorithm</a:t>
            </a:r>
          </a:p>
          <a:p>
            <a:pPr lvl="1"/>
            <a:r>
              <a:rPr lang="en-US" dirty="0" smtClean="0"/>
              <a:t>A better algorithm can solve the problem in short time, but how to design the better algorithm need extra time;</a:t>
            </a:r>
          </a:p>
          <a:p>
            <a:pPr lvl="1"/>
            <a:r>
              <a:rPr lang="en-US" dirty="0" smtClean="0"/>
              <a:t>Complicated problem can be fixed by </a:t>
            </a:r>
            <a:r>
              <a:rPr lang="en-US" dirty="0"/>
              <a:t>Complicated </a:t>
            </a:r>
            <a:r>
              <a:rPr lang="en-US" dirty="0" smtClean="0"/>
              <a:t>NN Structure, if have enough data and enough computation power;</a:t>
            </a:r>
          </a:p>
          <a:p>
            <a:endParaRPr lang="en-US" dirty="0"/>
          </a:p>
        </p:txBody>
      </p:sp>
      <p:sp>
        <p:nvSpPr>
          <p:cNvPr id="3" name="Title 2"/>
          <p:cNvSpPr>
            <a:spLocks noGrp="1"/>
          </p:cNvSpPr>
          <p:nvPr>
            <p:ph type="title"/>
          </p:nvPr>
        </p:nvSpPr>
        <p:spPr/>
        <p:txBody>
          <a:bodyPr/>
          <a:lstStyle/>
          <a:p>
            <a:r>
              <a:rPr lang="en-US" dirty="0" smtClean="0"/>
              <a:t>Tradeoff</a:t>
            </a:r>
            <a:endParaRPr lang="en-US" dirty="0"/>
          </a:p>
        </p:txBody>
      </p:sp>
    </p:spTree>
    <p:extLst>
      <p:ext uri="{BB962C8B-B14F-4D97-AF65-F5344CB8AC3E}">
        <p14:creationId xmlns:p14="http://schemas.microsoft.com/office/powerpoint/2010/main" val="25908834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marL="0" indent="0" algn="ctr">
              <a:buNone/>
            </a:pPr>
            <a:endParaRPr lang="en-US" dirty="0" smtClean="0"/>
          </a:p>
          <a:p>
            <a:pPr marL="0" indent="0" algn="ctr">
              <a:buNone/>
            </a:pPr>
            <a:endParaRPr lang="en-US" dirty="0"/>
          </a:p>
          <a:p>
            <a:pPr marL="0" indent="0" algn="ctr">
              <a:buNone/>
            </a:pPr>
            <a:endParaRPr lang="en-US" dirty="0" smtClean="0"/>
          </a:p>
          <a:p>
            <a:pPr marL="0" indent="0" algn="ctr">
              <a:buNone/>
            </a:pPr>
            <a:r>
              <a:rPr lang="en-US" sz="3600" b="1" dirty="0" smtClean="0"/>
              <a:t>What is your first impression of AI?</a:t>
            </a:r>
          </a:p>
          <a:p>
            <a:endParaRPr lang="en-US" dirty="0"/>
          </a:p>
        </p:txBody>
      </p:sp>
    </p:spTree>
    <p:extLst>
      <p:ext uri="{BB962C8B-B14F-4D97-AF65-F5344CB8AC3E}">
        <p14:creationId xmlns:p14="http://schemas.microsoft.com/office/powerpoint/2010/main" val="238199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altLang="zh-CN" dirty="0">
                <a:solidFill>
                  <a:schemeClr val="accent6">
                    <a:lumMod val="60000"/>
                    <a:lumOff val="40000"/>
                  </a:schemeClr>
                </a:solidFill>
              </a:rPr>
              <a:t>AI is a hot concept appeared overnight?</a:t>
            </a:r>
            <a:endParaRPr lang="en-US" dirty="0">
              <a:solidFill>
                <a:schemeClr val="accent6">
                  <a:lumMod val="60000"/>
                  <a:lumOff val="40000"/>
                </a:schemeClr>
              </a:solidFill>
            </a:endParaRPr>
          </a:p>
          <a:p>
            <a:pPr marL="0" indent="0" algn="r">
              <a:buNone/>
            </a:pPr>
            <a:endParaRPr lang="en-US" dirty="0"/>
          </a:p>
          <a:p>
            <a:pPr marL="0" indent="0" algn="r">
              <a:buNone/>
            </a:pPr>
            <a:r>
              <a:rPr lang="en-US" dirty="0">
                <a:solidFill>
                  <a:schemeClr val="accent3">
                    <a:lumMod val="75000"/>
                  </a:schemeClr>
                </a:solidFill>
              </a:rPr>
              <a:t>AI</a:t>
            </a:r>
            <a:r>
              <a:rPr lang="zh-CN" altLang="en-US" dirty="0">
                <a:solidFill>
                  <a:schemeClr val="accent3">
                    <a:lumMod val="75000"/>
                  </a:schemeClr>
                </a:solidFill>
              </a:rPr>
              <a:t> </a:t>
            </a:r>
            <a:r>
              <a:rPr lang="en-US" altLang="zh-CN" dirty="0">
                <a:solidFill>
                  <a:schemeClr val="accent3">
                    <a:lumMod val="75000"/>
                  </a:schemeClr>
                </a:solidFill>
              </a:rPr>
              <a:t>has a long history over 60 years.</a:t>
            </a:r>
            <a:endParaRPr lang="en-US" dirty="0">
              <a:solidFill>
                <a:schemeClr val="accent3">
                  <a:lumMod val="75000"/>
                </a:schemeClr>
              </a:solidFill>
            </a:endParaRPr>
          </a:p>
          <a:p>
            <a:endParaRPr lang="en-US" dirty="0"/>
          </a:p>
        </p:txBody>
      </p:sp>
      <p:sp>
        <p:nvSpPr>
          <p:cNvPr id="3" name="Title 2"/>
          <p:cNvSpPr>
            <a:spLocks noGrp="1"/>
          </p:cNvSpPr>
          <p:nvPr>
            <p:ph type="title"/>
          </p:nvPr>
        </p:nvSpPr>
        <p:spPr/>
        <p:txBody>
          <a:bodyPr/>
          <a:lstStyle/>
          <a:p>
            <a:r>
              <a:rPr lang="en-US" dirty="0"/>
              <a:t>What is AI</a:t>
            </a:r>
          </a:p>
        </p:txBody>
      </p:sp>
      <p:pic>
        <p:nvPicPr>
          <p:cNvPr id="5" name="Picture 4"/>
          <p:cNvPicPr>
            <a:picLocks noChangeAspect="1"/>
          </p:cNvPicPr>
          <p:nvPr/>
        </p:nvPicPr>
        <p:blipFill>
          <a:blip r:embed="rId2"/>
          <a:stretch>
            <a:fillRect/>
          </a:stretch>
        </p:blipFill>
        <p:spPr>
          <a:xfrm>
            <a:off x="3396627" y="3643426"/>
            <a:ext cx="5398745" cy="3030874"/>
          </a:xfrm>
          <a:prstGeom prst="rect">
            <a:avLst/>
          </a:prstGeom>
          <a:ln>
            <a:solidFill>
              <a:srgbClr val="00B0F0"/>
            </a:solidFill>
          </a:ln>
        </p:spPr>
      </p:pic>
    </p:spTree>
    <p:extLst>
      <p:ext uri="{BB962C8B-B14F-4D97-AF65-F5344CB8AC3E}">
        <p14:creationId xmlns:p14="http://schemas.microsoft.com/office/powerpoint/2010/main" val="1322850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p:cNvGrpSpPr/>
          <p:nvPr/>
        </p:nvGrpSpPr>
        <p:grpSpPr>
          <a:xfrm>
            <a:off x="3839658" y="1664763"/>
            <a:ext cx="2803855" cy="3900276"/>
            <a:chOff x="2361097" y="1671148"/>
            <a:chExt cx="2803855" cy="3900276"/>
          </a:xfrm>
          <a:noFill/>
        </p:grpSpPr>
        <p:grpSp>
          <p:nvGrpSpPr>
            <p:cNvPr id="52" name="Group 51">
              <a:extLst/>
            </p:cNvPr>
            <p:cNvGrpSpPr/>
            <p:nvPr/>
          </p:nvGrpSpPr>
          <p:grpSpPr>
            <a:xfrm>
              <a:off x="2361097" y="1671148"/>
              <a:ext cx="2803855" cy="3900276"/>
              <a:chOff x="476098" y="1365054"/>
              <a:chExt cx="2309144" cy="3900276"/>
            </a:xfrm>
            <a:grpFill/>
          </p:grpSpPr>
          <p:sp>
            <p:nvSpPr>
              <p:cNvPr id="54" name="Rectangle 53">
                <a:extLst/>
              </p:cNvPr>
              <p:cNvSpPr/>
              <p:nvPr/>
            </p:nvSpPr>
            <p:spPr bwMode="auto">
              <a:xfrm>
                <a:off x="476098" y="1365054"/>
                <a:ext cx="2309144" cy="3284530"/>
              </a:xfrm>
              <a:prstGeom prst="rect">
                <a:avLst/>
              </a:prstGeom>
              <a:grpFill/>
              <a:ln w="12700" cap="flat" cmpd="sng" algn="ctr">
                <a:solidFill>
                  <a:srgbClr val="92CCE5"/>
                </a:solidFill>
                <a:prstDash val="solid"/>
                <a:round/>
                <a:headEnd type="none" w="med" len="med"/>
                <a:tailEnd type="none" w="med" len="med"/>
              </a:ln>
              <a:effectLst/>
              <a:ex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cxnSp>
            <p:nvCxnSpPr>
              <p:cNvPr id="55" name="Straight Connector 54">
                <a:extLst/>
              </p:cNvPr>
              <p:cNvCxnSpPr>
                <a:cxnSpLocks/>
                <a:endCxn id="54" idx="2"/>
              </p:cNvCxnSpPr>
              <p:nvPr/>
            </p:nvCxnSpPr>
            <p:spPr bwMode="auto">
              <a:xfrm flipV="1">
                <a:off x="1630670" y="4649584"/>
                <a:ext cx="0" cy="615746"/>
              </a:xfrm>
              <a:prstGeom prst="line">
                <a:avLst/>
              </a:prstGeom>
              <a:grpFill/>
              <a:ln w="25400" cap="rnd" cmpd="sng" algn="ctr">
                <a:solidFill>
                  <a:srgbClr val="92CCE5"/>
                </a:solidFill>
                <a:prstDash val="solid"/>
                <a:round/>
                <a:headEnd type="none" w="med" len="med"/>
                <a:tailEnd type="oval" w="lg" len="lg"/>
              </a:ln>
              <a:effectLst/>
            </p:spPr>
          </p:cxnSp>
        </p:grpSp>
        <p:pic>
          <p:nvPicPr>
            <p:cNvPr id="4102" name="Picture 6" descr="IBM100 Deep Blue iconic mar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8491" y="1924311"/>
              <a:ext cx="1249913" cy="749948"/>
            </a:xfrm>
            <a:prstGeom prst="rect">
              <a:avLst/>
            </a:prstGeom>
            <a:grpFill/>
            <a:extLst/>
          </p:spPr>
        </p:pic>
        <p:sp>
          <p:nvSpPr>
            <p:cNvPr id="61" name="Content Placeholder 2">
              <a:extLst/>
            </p:cNvPr>
            <p:cNvSpPr txBox="1">
              <a:spLocks/>
            </p:cNvSpPr>
            <p:nvPr/>
          </p:nvSpPr>
          <p:spPr bwMode="auto">
            <a:xfrm>
              <a:off x="2368034" y="2899110"/>
              <a:ext cx="2758943" cy="18337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2000" tIns="0" rIns="72000" bIns="0" numCol="1" anchor="t" anchorCtr="0" compatLnSpc="1">
              <a:prstTxWarp prst="textNoShape">
                <a:avLst/>
              </a:prstTxWarp>
            </a:bodyPr>
            <a:lstStyle>
              <a:lvl1pPr marL="176213" indent="-176213" algn="l" rtl="0" eaLnBrk="0" fontAlgn="base" hangingPunct="0">
                <a:spcBef>
                  <a:spcPct val="20000"/>
                </a:spcBef>
                <a:spcAft>
                  <a:spcPct val="0"/>
                </a:spcAft>
                <a:buClr>
                  <a:srgbClr val="00A9D4"/>
                </a:buClr>
                <a:buFont typeface="Arial" pitchFamily="34" charset="0"/>
                <a:buChar char="›"/>
                <a:defRPr sz="2400">
                  <a:solidFill>
                    <a:schemeClr val="tx1"/>
                  </a:solidFill>
                  <a:latin typeface="+mn-lt"/>
                  <a:ea typeface="+mn-ea"/>
                  <a:cs typeface="+mn-cs"/>
                </a:defRPr>
              </a:lvl1pPr>
              <a:lvl2pPr marL="533400" indent="-177800" algn="l" rtl="0" eaLnBrk="0" fontAlgn="base" hangingPunct="0">
                <a:spcBef>
                  <a:spcPct val="20000"/>
                </a:spcBef>
                <a:spcAft>
                  <a:spcPct val="0"/>
                </a:spcAft>
                <a:buClr>
                  <a:schemeClr val="tx1"/>
                </a:buClr>
                <a:buFont typeface="Ericsson Capital TT" pitchFamily="2" charset="0"/>
                <a:buChar char="–"/>
                <a:defRPr sz="2000">
                  <a:solidFill>
                    <a:schemeClr val="tx1"/>
                  </a:solidFill>
                  <a:latin typeface="+mn-lt"/>
                </a:defRPr>
              </a:lvl2pPr>
              <a:lvl3pPr marL="892175" indent="-179388" algn="l" rtl="0" eaLnBrk="0" fontAlgn="base" hangingPunct="0">
                <a:spcBef>
                  <a:spcPct val="20000"/>
                </a:spcBef>
                <a:spcAft>
                  <a:spcPct val="0"/>
                </a:spcAft>
                <a:buClr>
                  <a:srgbClr val="92CCE5"/>
                </a:buClr>
                <a:buFont typeface="Ericsson Capital TT" pitchFamily="2" charset="0"/>
                <a:buChar char="›"/>
                <a:defRPr sz="2000">
                  <a:solidFill>
                    <a:schemeClr val="tx1"/>
                  </a:solidFill>
                  <a:latin typeface="+mn-lt"/>
                </a:defRPr>
              </a:lvl3pPr>
              <a:lvl4pPr marL="1252538" indent="-180975" algn="l" rtl="0" eaLnBrk="0" fontAlgn="base" hangingPunct="0">
                <a:spcBef>
                  <a:spcPct val="20000"/>
                </a:spcBef>
                <a:spcAft>
                  <a:spcPct val="0"/>
                </a:spcAft>
                <a:buClr>
                  <a:schemeClr val="tx1"/>
                </a:buClr>
                <a:buFont typeface="Ericsson Capital TT" pitchFamily="2" charset="0"/>
                <a:buChar char="-"/>
                <a:defRPr sz="2000">
                  <a:solidFill>
                    <a:schemeClr val="tx1"/>
                  </a:solidFill>
                  <a:latin typeface="+mn-lt"/>
                </a:defRPr>
              </a:lvl4pPr>
              <a:lvl5pPr marL="1614488" indent="-180975" algn="l" rtl="0" eaLnBrk="0" fontAlgn="base" hangingPunct="0">
                <a:spcBef>
                  <a:spcPct val="20000"/>
                </a:spcBef>
                <a:spcAft>
                  <a:spcPct val="0"/>
                </a:spcAft>
                <a:buClr>
                  <a:schemeClr val="tx1"/>
                </a:buClr>
                <a:buFont typeface="Ericsson Capital TT" pitchFamily="2" charset="0"/>
                <a:buChar char="›"/>
                <a:defRPr sz="2000">
                  <a:solidFill>
                    <a:schemeClr val="tx1"/>
                  </a:solidFill>
                  <a:latin typeface="+mn-lt"/>
                </a:defRPr>
              </a:lvl5pPr>
              <a:lvl6pPr marL="20716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9pPr>
            </a:lstStyle>
            <a:p>
              <a:r>
                <a:rPr lang="en-US" sz="1800" dirty="0"/>
                <a:t>Deep Blue      Kasparov                        </a:t>
              </a:r>
            </a:p>
            <a:p>
              <a:pPr marL="0" indent="0">
                <a:buNone/>
              </a:pPr>
              <a:r>
                <a:rPr lang="en-US" sz="1800" dirty="0"/>
                <a:t>         3.5        :      2.5</a:t>
              </a:r>
            </a:p>
            <a:p>
              <a:pPr marL="0" indent="0">
                <a:buNone/>
              </a:pPr>
              <a:endParaRPr lang="en-US" sz="1800" dirty="0"/>
            </a:p>
            <a:p>
              <a:pPr marL="0" indent="0">
                <a:buNone/>
              </a:pPr>
              <a:endParaRPr lang="en-US" sz="1800" dirty="0"/>
            </a:p>
            <a:p>
              <a:endParaRPr lang="en-US" sz="1200" kern="0" dirty="0"/>
            </a:p>
            <a:p>
              <a:endParaRPr lang="en-US" sz="1200" kern="0" dirty="0">
                <a:solidFill>
                  <a:schemeClr val="tx2"/>
                </a:solidFill>
              </a:endParaRPr>
            </a:p>
            <a:p>
              <a:endParaRPr lang="en-US" sz="1200" kern="0" dirty="0">
                <a:solidFill>
                  <a:schemeClr val="tx2"/>
                </a:solidFill>
              </a:endParaRPr>
            </a:p>
          </p:txBody>
        </p:sp>
      </p:grpSp>
      <p:sp>
        <p:nvSpPr>
          <p:cNvPr id="27" name="TextBox 26">
            <a:extLst/>
          </p:cNvPr>
          <p:cNvSpPr txBox="1"/>
          <p:nvPr/>
        </p:nvSpPr>
        <p:spPr>
          <a:xfrm>
            <a:off x="2573722" y="5551135"/>
            <a:ext cx="7192225" cy="461665"/>
          </a:xfrm>
          <a:prstGeom prst="rect">
            <a:avLst/>
          </a:prstGeom>
          <a:noFill/>
        </p:spPr>
        <p:txBody>
          <a:bodyPr wrap="none" rtlCol="0">
            <a:spAutoFit/>
          </a:bodyPr>
          <a:lstStyle/>
          <a:p>
            <a:r>
              <a:rPr lang="en-US" sz="2400" dirty="0">
                <a:solidFill>
                  <a:schemeClr val="tx2"/>
                </a:solidFill>
              </a:rPr>
              <a:t>Co-Innovate with TMO and RNAM to co-create IAM</a:t>
            </a:r>
          </a:p>
        </p:txBody>
      </p:sp>
      <p:sp>
        <p:nvSpPr>
          <p:cNvPr id="28" name="Freeform 3">
            <a:extLst/>
          </p:cNvPr>
          <p:cNvSpPr>
            <a:spLocks noChangeAspect="1"/>
          </p:cNvSpPr>
          <p:nvPr/>
        </p:nvSpPr>
        <p:spPr bwMode="auto">
          <a:xfrm>
            <a:off x="340422" y="5460577"/>
            <a:ext cx="11725682" cy="546807"/>
          </a:xfrm>
          <a:custGeom>
            <a:avLst/>
            <a:gdLst>
              <a:gd name="T0" fmla="*/ 2147483647 w 2218"/>
              <a:gd name="T1" fmla="*/ 2147483647 h 109"/>
              <a:gd name="T2" fmla="*/ 2147483647 w 2218"/>
              <a:gd name="T3" fmla="*/ 2147483647 h 109"/>
              <a:gd name="T4" fmla="*/ 2147483647 w 2218"/>
              <a:gd name="T5" fmla="*/ 2147483647 h 109"/>
              <a:gd name="T6" fmla="*/ 2147483647 w 2218"/>
              <a:gd name="T7" fmla="*/ 2147483647 h 109"/>
              <a:gd name="T8" fmla="*/ 0 w 2218"/>
              <a:gd name="T9" fmla="*/ 2147483647 h 109"/>
              <a:gd name="T10" fmla="*/ 0 w 2218"/>
              <a:gd name="T11" fmla="*/ 2147483647 h 109"/>
              <a:gd name="T12" fmla="*/ 2147483647 w 2218"/>
              <a:gd name="T13" fmla="*/ 2147483647 h 109"/>
              <a:gd name="T14" fmla="*/ 2147483647 w 2218"/>
              <a:gd name="T15" fmla="*/ 2147483647 h 109"/>
              <a:gd name="T16" fmla="*/ 2147483647 w 2218"/>
              <a:gd name="T17" fmla="*/ 2147483647 h 109"/>
              <a:gd name="T18" fmla="*/ 2147483647 w 2218"/>
              <a:gd name="T19" fmla="*/ 2147483647 h 109"/>
              <a:gd name="T20" fmla="*/ 2147483647 w 2218"/>
              <a:gd name="T21" fmla="*/ 2147483647 h 109"/>
              <a:gd name="T22" fmla="*/ 2147483647 w 2218"/>
              <a:gd name="T23" fmla="*/ 2147483647 h 109"/>
              <a:gd name="T24" fmla="*/ 2147483647 w 2218"/>
              <a:gd name="T25" fmla="*/ 2147483647 h 109"/>
              <a:gd name="T26" fmla="*/ 2147483647 w 2218"/>
              <a:gd name="T27" fmla="*/ 2147483647 h 10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18"/>
              <a:gd name="T43" fmla="*/ 0 h 109"/>
              <a:gd name="T44" fmla="*/ 2218 w 2218"/>
              <a:gd name="T45" fmla="*/ 109 h 10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18" h="109">
                <a:moveTo>
                  <a:pt x="2161" y="5"/>
                </a:moveTo>
                <a:cubicBezTo>
                  <a:pt x="2155" y="0"/>
                  <a:pt x="2149" y="1"/>
                  <a:pt x="2149" y="11"/>
                </a:cubicBezTo>
                <a:cubicBezTo>
                  <a:pt x="2149" y="13"/>
                  <a:pt x="2149" y="16"/>
                  <a:pt x="2149" y="19"/>
                </a:cubicBezTo>
                <a:cubicBezTo>
                  <a:pt x="7" y="19"/>
                  <a:pt x="7" y="19"/>
                  <a:pt x="7" y="19"/>
                </a:cubicBezTo>
                <a:cubicBezTo>
                  <a:pt x="3" y="19"/>
                  <a:pt x="0" y="22"/>
                  <a:pt x="0" y="26"/>
                </a:cubicBezTo>
                <a:cubicBezTo>
                  <a:pt x="0" y="82"/>
                  <a:pt x="0" y="82"/>
                  <a:pt x="0" y="82"/>
                </a:cubicBezTo>
                <a:cubicBezTo>
                  <a:pt x="0" y="86"/>
                  <a:pt x="3" y="89"/>
                  <a:pt x="7" y="89"/>
                </a:cubicBezTo>
                <a:cubicBezTo>
                  <a:pt x="2149" y="89"/>
                  <a:pt x="2149" y="89"/>
                  <a:pt x="2149" y="89"/>
                </a:cubicBezTo>
                <a:cubicBezTo>
                  <a:pt x="2149" y="92"/>
                  <a:pt x="2149" y="95"/>
                  <a:pt x="2149" y="97"/>
                </a:cubicBezTo>
                <a:cubicBezTo>
                  <a:pt x="2149" y="107"/>
                  <a:pt x="2155" y="109"/>
                  <a:pt x="2161" y="104"/>
                </a:cubicBezTo>
                <a:cubicBezTo>
                  <a:pt x="2167" y="99"/>
                  <a:pt x="2208" y="67"/>
                  <a:pt x="2213" y="62"/>
                </a:cubicBezTo>
                <a:cubicBezTo>
                  <a:pt x="2216" y="60"/>
                  <a:pt x="2218" y="57"/>
                  <a:pt x="2218" y="54"/>
                </a:cubicBezTo>
                <a:cubicBezTo>
                  <a:pt x="2218" y="51"/>
                  <a:pt x="2216" y="48"/>
                  <a:pt x="2213" y="46"/>
                </a:cubicBezTo>
                <a:cubicBezTo>
                  <a:pt x="2208" y="41"/>
                  <a:pt x="2165" y="7"/>
                  <a:pt x="2161" y="5"/>
                </a:cubicBezTo>
                <a:close/>
              </a:path>
            </a:pathLst>
          </a:custGeom>
          <a:solidFill>
            <a:srgbClr val="00A9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algn="ctr" eaLnBrk="1" hangingPunct="1">
              <a:spcBef>
                <a:spcPct val="50000"/>
              </a:spcBef>
            </a:pPr>
            <a:r>
              <a:rPr lang="en-US" altLang="en-US" sz="1800" dirty="0">
                <a:solidFill>
                  <a:srgbClr val="00A9D4"/>
                </a:solidFill>
                <a:ea typeface="ＭＳ Ｐゴシック" pitchFamily="34" charset="-128"/>
              </a:rPr>
              <a:t>			</a:t>
            </a:r>
          </a:p>
        </p:txBody>
      </p:sp>
      <p:cxnSp>
        <p:nvCxnSpPr>
          <p:cNvPr id="29" name="Straight Connector 46">
            <a:extLst/>
          </p:cNvPr>
          <p:cNvCxnSpPr>
            <a:cxnSpLocks noChangeShapeType="1"/>
          </p:cNvCxnSpPr>
          <p:nvPr/>
        </p:nvCxnSpPr>
        <p:spPr bwMode="auto">
          <a:xfrm>
            <a:off x="9515506" y="5565039"/>
            <a:ext cx="0" cy="374904"/>
          </a:xfrm>
          <a:prstGeom prst="line">
            <a:avLst/>
          </a:prstGeom>
          <a:noFill/>
          <a:ln w="57150" cap="rnd" algn="ctr">
            <a:solidFill>
              <a:schemeClr val="bg1"/>
            </a:solidFill>
            <a:prstDash val="solid"/>
            <a:round/>
            <a:headEnd/>
            <a:tailEnd/>
          </a:ln>
          <a:extLst>
            <a:ext uri="{909E8E84-426E-40DD-AFC4-6F175D3DCCD1}">
              <a14:hiddenFill xmlns:a14="http://schemas.microsoft.com/office/drawing/2010/main">
                <a:noFill/>
              </a14:hiddenFill>
            </a:ext>
          </a:extLst>
        </p:spPr>
      </p:cxnSp>
      <p:cxnSp>
        <p:nvCxnSpPr>
          <p:cNvPr id="30" name="Straight Connector 46">
            <a:extLst/>
          </p:cNvPr>
          <p:cNvCxnSpPr>
            <a:cxnSpLocks noChangeShapeType="1"/>
          </p:cNvCxnSpPr>
          <p:nvPr/>
        </p:nvCxnSpPr>
        <p:spPr bwMode="auto">
          <a:xfrm>
            <a:off x="6704551" y="5571424"/>
            <a:ext cx="0" cy="374904"/>
          </a:xfrm>
          <a:prstGeom prst="line">
            <a:avLst/>
          </a:prstGeom>
          <a:noFill/>
          <a:ln w="57150" cap="rnd" algn="ctr">
            <a:solidFill>
              <a:schemeClr val="bg1"/>
            </a:solidFill>
            <a:prstDash val="solid"/>
            <a:round/>
            <a:headEnd/>
            <a:tailEnd/>
          </a:ln>
          <a:extLst>
            <a:ext uri="{909E8E84-426E-40DD-AFC4-6F175D3DCCD1}">
              <a14:hiddenFill xmlns:a14="http://schemas.microsoft.com/office/drawing/2010/main">
                <a:noFill/>
              </a14:hiddenFill>
            </a:ext>
          </a:extLst>
        </p:spPr>
      </p:cxnSp>
      <p:sp>
        <p:nvSpPr>
          <p:cNvPr id="31" name="TextBox 30">
            <a:extLst/>
          </p:cNvPr>
          <p:cNvSpPr txBox="1"/>
          <p:nvPr/>
        </p:nvSpPr>
        <p:spPr>
          <a:xfrm>
            <a:off x="2534472" y="5541545"/>
            <a:ext cx="697627" cy="369332"/>
          </a:xfrm>
          <a:prstGeom prst="rect">
            <a:avLst/>
          </a:prstGeom>
          <a:noFill/>
        </p:spPr>
        <p:txBody>
          <a:bodyPr wrap="none" rtlCol="0">
            <a:spAutoFit/>
          </a:bodyPr>
          <a:lstStyle/>
          <a:p>
            <a:pPr algn="ctr"/>
            <a:r>
              <a:rPr lang="en-US" altLang="zh-CN" sz="1800" dirty="0">
                <a:solidFill>
                  <a:schemeClr val="bg1"/>
                </a:solidFill>
              </a:rPr>
              <a:t>1956</a:t>
            </a:r>
            <a:endParaRPr lang="en-US" sz="1800" dirty="0">
              <a:solidFill>
                <a:schemeClr val="bg1"/>
              </a:solidFill>
            </a:endParaRPr>
          </a:p>
        </p:txBody>
      </p:sp>
      <p:sp>
        <p:nvSpPr>
          <p:cNvPr id="32" name="TextBox 31">
            <a:extLst/>
          </p:cNvPr>
          <p:cNvSpPr txBox="1"/>
          <p:nvPr/>
        </p:nvSpPr>
        <p:spPr>
          <a:xfrm>
            <a:off x="7740684" y="5541545"/>
            <a:ext cx="697627" cy="369332"/>
          </a:xfrm>
          <a:prstGeom prst="rect">
            <a:avLst/>
          </a:prstGeom>
          <a:noFill/>
        </p:spPr>
        <p:txBody>
          <a:bodyPr wrap="none" rtlCol="0">
            <a:spAutoFit/>
          </a:bodyPr>
          <a:lstStyle/>
          <a:p>
            <a:pPr algn="ctr"/>
            <a:r>
              <a:rPr lang="en-US" sz="1800" dirty="0">
                <a:solidFill>
                  <a:schemeClr val="bg1"/>
                </a:solidFill>
              </a:rPr>
              <a:t>2016</a:t>
            </a:r>
          </a:p>
        </p:txBody>
      </p:sp>
      <p:sp>
        <p:nvSpPr>
          <p:cNvPr id="33" name="TextBox 32">
            <a:extLst/>
          </p:cNvPr>
          <p:cNvSpPr txBox="1"/>
          <p:nvPr/>
        </p:nvSpPr>
        <p:spPr>
          <a:xfrm>
            <a:off x="10245647" y="5541545"/>
            <a:ext cx="697627" cy="369332"/>
          </a:xfrm>
          <a:prstGeom prst="rect">
            <a:avLst/>
          </a:prstGeom>
          <a:noFill/>
        </p:spPr>
        <p:txBody>
          <a:bodyPr wrap="none" rtlCol="0">
            <a:spAutoFit/>
          </a:bodyPr>
          <a:lstStyle/>
          <a:p>
            <a:pPr algn="ctr"/>
            <a:r>
              <a:rPr lang="en-US" sz="1800" dirty="0">
                <a:solidFill>
                  <a:schemeClr val="bg1"/>
                </a:solidFill>
              </a:rPr>
              <a:t>2017</a:t>
            </a:r>
          </a:p>
        </p:txBody>
      </p:sp>
      <p:grpSp>
        <p:nvGrpSpPr>
          <p:cNvPr id="34" name="Group 33">
            <a:extLst/>
          </p:cNvPr>
          <p:cNvGrpSpPr/>
          <p:nvPr/>
        </p:nvGrpSpPr>
        <p:grpSpPr>
          <a:xfrm>
            <a:off x="2090040" y="1664763"/>
            <a:ext cx="1648024" cy="3900276"/>
            <a:chOff x="476098" y="1365054"/>
            <a:chExt cx="2309144" cy="3900276"/>
          </a:xfrm>
          <a:noFill/>
        </p:grpSpPr>
        <p:grpSp>
          <p:nvGrpSpPr>
            <p:cNvPr id="35" name="Group 34">
              <a:extLst/>
            </p:cNvPr>
            <p:cNvGrpSpPr/>
            <p:nvPr/>
          </p:nvGrpSpPr>
          <p:grpSpPr>
            <a:xfrm>
              <a:off x="476098" y="1365054"/>
              <a:ext cx="2309144" cy="3900276"/>
              <a:chOff x="476098" y="1365054"/>
              <a:chExt cx="2309144" cy="3900276"/>
            </a:xfrm>
            <a:grpFill/>
          </p:grpSpPr>
          <p:sp>
            <p:nvSpPr>
              <p:cNvPr id="38" name="Rectangle 37">
                <a:extLst/>
              </p:cNvPr>
              <p:cNvSpPr/>
              <p:nvPr/>
            </p:nvSpPr>
            <p:spPr bwMode="auto">
              <a:xfrm>
                <a:off x="476098" y="1365054"/>
                <a:ext cx="2309144" cy="3284530"/>
              </a:xfrm>
              <a:prstGeom prst="rect">
                <a:avLst/>
              </a:prstGeom>
              <a:grpFill/>
              <a:ln w="12700" cap="flat" cmpd="sng" algn="ctr">
                <a:solidFill>
                  <a:srgbClr val="92CCE5"/>
                </a:solidFill>
                <a:prstDash val="solid"/>
                <a:round/>
                <a:headEnd type="none" w="med" len="med"/>
                <a:tailEnd type="none" w="med" len="med"/>
              </a:ln>
              <a:effectLst/>
              <a:ex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cxnSp>
            <p:nvCxnSpPr>
              <p:cNvPr id="39" name="Straight Connector 38">
                <a:extLst/>
              </p:cNvPr>
              <p:cNvCxnSpPr>
                <a:cxnSpLocks/>
                <a:endCxn id="38" idx="2"/>
              </p:cNvCxnSpPr>
              <p:nvPr/>
            </p:nvCxnSpPr>
            <p:spPr bwMode="auto">
              <a:xfrm flipV="1">
                <a:off x="1630670" y="4649584"/>
                <a:ext cx="0" cy="615746"/>
              </a:xfrm>
              <a:prstGeom prst="line">
                <a:avLst/>
              </a:prstGeom>
              <a:grpFill/>
              <a:ln w="25400" cap="rnd" cmpd="sng" algn="ctr">
                <a:solidFill>
                  <a:srgbClr val="92CCE5"/>
                </a:solidFill>
                <a:prstDash val="solid"/>
                <a:round/>
                <a:headEnd type="none" w="med" len="med"/>
                <a:tailEnd type="oval" w="lg" len="lg"/>
              </a:ln>
              <a:effectLst/>
            </p:spPr>
          </p:cxnSp>
        </p:grpSp>
        <p:sp>
          <p:nvSpPr>
            <p:cNvPr id="37" name="Content Placeholder 2">
              <a:extLst/>
            </p:cNvPr>
            <p:cNvSpPr txBox="1">
              <a:spLocks/>
            </p:cNvSpPr>
            <p:nvPr/>
          </p:nvSpPr>
          <p:spPr bwMode="auto">
            <a:xfrm>
              <a:off x="483479" y="1684983"/>
              <a:ext cx="2301763" cy="28681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2000" tIns="0" rIns="72000" bIns="0" numCol="1" anchor="t" anchorCtr="0" compatLnSpc="1">
              <a:prstTxWarp prst="textNoShape">
                <a:avLst/>
              </a:prstTxWarp>
            </a:bodyPr>
            <a:lstStyle>
              <a:lvl1pPr marL="176213" indent="-176213" algn="l" rtl="0" eaLnBrk="0" fontAlgn="base" hangingPunct="0">
                <a:spcBef>
                  <a:spcPct val="20000"/>
                </a:spcBef>
                <a:spcAft>
                  <a:spcPct val="0"/>
                </a:spcAft>
                <a:buClr>
                  <a:srgbClr val="00A9D4"/>
                </a:buClr>
                <a:buFont typeface="Arial" pitchFamily="34" charset="0"/>
                <a:buChar char="›"/>
                <a:defRPr sz="2400">
                  <a:solidFill>
                    <a:schemeClr val="tx1"/>
                  </a:solidFill>
                  <a:latin typeface="+mn-lt"/>
                  <a:ea typeface="+mn-ea"/>
                  <a:cs typeface="+mn-cs"/>
                </a:defRPr>
              </a:lvl1pPr>
              <a:lvl2pPr marL="533400" indent="-177800" algn="l" rtl="0" eaLnBrk="0" fontAlgn="base" hangingPunct="0">
                <a:spcBef>
                  <a:spcPct val="20000"/>
                </a:spcBef>
                <a:spcAft>
                  <a:spcPct val="0"/>
                </a:spcAft>
                <a:buClr>
                  <a:schemeClr val="tx1"/>
                </a:buClr>
                <a:buFont typeface="Ericsson Capital TT" pitchFamily="2" charset="0"/>
                <a:buChar char="–"/>
                <a:defRPr sz="2000">
                  <a:solidFill>
                    <a:schemeClr val="tx1"/>
                  </a:solidFill>
                  <a:latin typeface="+mn-lt"/>
                </a:defRPr>
              </a:lvl2pPr>
              <a:lvl3pPr marL="892175" indent="-179388" algn="l" rtl="0" eaLnBrk="0" fontAlgn="base" hangingPunct="0">
                <a:spcBef>
                  <a:spcPct val="20000"/>
                </a:spcBef>
                <a:spcAft>
                  <a:spcPct val="0"/>
                </a:spcAft>
                <a:buClr>
                  <a:srgbClr val="92CCE5"/>
                </a:buClr>
                <a:buFont typeface="Ericsson Capital TT" pitchFamily="2" charset="0"/>
                <a:buChar char="›"/>
                <a:defRPr sz="2000">
                  <a:solidFill>
                    <a:schemeClr val="tx1"/>
                  </a:solidFill>
                  <a:latin typeface="+mn-lt"/>
                </a:defRPr>
              </a:lvl3pPr>
              <a:lvl4pPr marL="1252538" indent="-180975" algn="l" rtl="0" eaLnBrk="0" fontAlgn="base" hangingPunct="0">
                <a:spcBef>
                  <a:spcPct val="20000"/>
                </a:spcBef>
                <a:spcAft>
                  <a:spcPct val="0"/>
                </a:spcAft>
                <a:buClr>
                  <a:schemeClr val="tx1"/>
                </a:buClr>
                <a:buFont typeface="Ericsson Capital TT" pitchFamily="2" charset="0"/>
                <a:buChar char="-"/>
                <a:defRPr sz="2000">
                  <a:solidFill>
                    <a:schemeClr val="tx1"/>
                  </a:solidFill>
                  <a:latin typeface="+mn-lt"/>
                </a:defRPr>
              </a:lvl4pPr>
              <a:lvl5pPr marL="1614488" indent="-180975" algn="l" rtl="0" eaLnBrk="0" fontAlgn="base" hangingPunct="0">
                <a:spcBef>
                  <a:spcPct val="20000"/>
                </a:spcBef>
                <a:spcAft>
                  <a:spcPct val="0"/>
                </a:spcAft>
                <a:buClr>
                  <a:schemeClr val="tx1"/>
                </a:buClr>
                <a:buFont typeface="Ericsson Capital TT" pitchFamily="2" charset="0"/>
                <a:buChar char="›"/>
                <a:defRPr sz="2000">
                  <a:solidFill>
                    <a:schemeClr val="tx1"/>
                  </a:solidFill>
                  <a:latin typeface="+mn-lt"/>
                </a:defRPr>
              </a:lvl5pPr>
              <a:lvl6pPr marL="20716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9pPr>
            </a:lstStyle>
            <a:p>
              <a:pPr marL="0" indent="0">
                <a:buNone/>
              </a:pPr>
              <a:r>
                <a:rPr lang="en-US" sz="1600" dirty="0"/>
                <a:t>Dartmouth Workshop</a:t>
              </a:r>
            </a:p>
            <a:p>
              <a:endParaRPr lang="en-US" sz="1600" dirty="0"/>
            </a:p>
            <a:p>
              <a:r>
                <a:rPr lang="en-US" sz="1600" dirty="0"/>
                <a:t>John McCarthy</a:t>
              </a:r>
            </a:p>
            <a:p>
              <a:r>
                <a:rPr lang="en-US" sz="1600" dirty="0"/>
                <a:t>Marvin </a:t>
              </a:r>
              <a:r>
                <a:rPr lang="en-US" sz="1600" dirty="0" err="1" smtClean="0"/>
                <a:t>Minsky</a:t>
              </a:r>
              <a:endParaRPr lang="en-US" sz="1600" dirty="0"/>
            </a:p>
            <a:p>
              <a:r>
                <a:rPr lang="en-US" sz="1600" dirty="0"/>
                <a:t>Claude E. Shannon</a:t>
              </a:r>
            </a:p>
            <a:p>
              <a:r>
                <a:rPr lang="en-US" sz="1600" dirty="0"/>
                <a:t>…</a:t>
              </a:r>
            </a:p>
            <a:p>
              <a:endParaRPr lang="en-US" sz="1600" kern="0" dirty="0"/>
            </a:p>
            <a:p>
              <a:endParaRPr lang="en-US" sz="1600" kern="0" dirty="0">
                <a:solidFill>
                  <a:schemeClr val="tx2"/>
                </a:solidFill>
              </a:endParaRPr>
            </a:p>
            <a:p>
              <a:endParaRPr lang="en-US" sz="1600" kern="0" dirty="0">
                <a:solidFill>
                  <a:schemeClr val="tx2"/>
                </a:solidFill>
              </a:endParaRPr>
            </a:p>
          </p:txBody>
        </p:sp>
      </p:grpSp>
      <p:cxnSp>
        <p:nvCxnSpPr>
          <p:cNvPr id="41" name="Straight Connector 46">
            <a:extLst/>
          </p:cNvPr>
          <p:cNvCxnSpPr>
            <a:cxnSpLocks noChangeShapeType="1"/>
          </p:cNvCxnSpPr>
          <p:nvPr/>
        </p:nvCxnSpPr>
        <p:spPr bwMode="auto">
          <a:xfrm>
            <a:off x="3766738" y="5546798"/>
            <a:ext cx="0" cy="374904"/>
          </a:xfrm>
          <a:prstGeom prst="line">
            <a:avLst/>
          </a:prstGeom>
          <a:noFill/>
          <a:ln w="57150" cap="rnd" algn="ctr">
            <a:solidFill>
              <a:schemeClr val="bg1"/>
            </a:solidFill>
            <a:prstDash val="solid"/>
            <a:round/>
            <a:headEnd/>
            <a:tailEnd/>
          </a:ln>
          <a:extLst>
            <a:ext uri="{909E8E84-426E-40DD-AFC4-6F175D3DCCD1}">
              <a14:hiddenFill xmlns:a14="http://schemas.microsoft.com/office/drawing/2010/main">
                <a:noFill/>
              </a14:hiddenFill>
            </a:ext>
          </a:extLst>
        </p:spPr>
      </p:cxnSp>
      <p:sp>
        <p:nvSpPr>
          <p:cNvPr id="48" name="TextBox 47">
            <a:extLst/>
          </p:cNvPr>
          <p:cNvSpPr txBox="1"/>
          <p:nvPr/>
        </p:nvSpPr>
        <p:spPr>
          <a:xfrm>
            <a:off x="4873087" y="5541545"/>
            <a:ext cx="697627" cy="369332"/>
          </a:xfrm>
          <a:prstGeom prst="rect">
            <a:avLst/>
          </a:prstGeom>
          <a:noFill/>
        </p:spPr>
        <p:txBody>
          <a:bodyPr wrap="none" rtlCol="0">
            <a:spAutoFit/>
          </a:bodyPr>
          <a:lstStyle/>
          <a:p>
            <a:pPr algn="ctr"/>
            <a:r>
              <a:rPr lang="en-US" altLang="zh-CN" sz="1800" dirty="0">
                <a:solidFill>
                  <a:schemeClr val="bg1"/>
                </a:solidFill>
              </a:rPr>
              <a:t>1997</a:t>
            </a:r>
            <a:endParaRPr lang="en-US" sz="1800" dirty="0">
              <a:solidFill>
                <a:schemeClr val="bg1"/>
              </a:solidFill>
            </a:endParaRPr>
          </a:p>
        </p:txBody>
      </p:sp>
      <p:pic>
        <p:nvPicPr>
          <p:cNvPr id="49" name="Picture 48"/>
          <p:cNvPicPr>
            <a:picLocks noChangeAspect="1"/>
          </p:cNvPicPr>
          <p:nvPr/>
        </p:nvPicPr>
        <p:blipFill>
          <a:blip r:embed="rId4"/>
          <a:stretch>
            <a:fillRect/>
          </a:stretch>
        </p:blipFill>
        <p:spPr>
          <a:xfrm>
            <a:off x="5602951" y="3569717"/>
            <a:ext cx="709000" cy="1344568"/>
          </a:xfrm>
          <a:prstGeom prst="rect">
            <a:avLst/>
          </a:prstGeom>
        </p:spPr>
      </p:pic>
      <p:grpSp>
        <p:nvGrpSpPr>
          <p:cNvPr id="56" name="Group 55"/>
          <p:cNvGrpSpPr/>
          <p:nvPr/>
        </p:nvGrpSpPr>
        <p:grpSpPr>
          <a:xfrm>
            <a:off x="6745107" y="1664763"/>
            <a:ext cx="2699230" cy="3876782"/>
            <a:chOff x="4699947" y="1664763"/>
            <a:chExt cx="2699230" cy="3876782"/>
          </a:xfrm>
          <a:noFill/>
        </p:grpSpPr>
        <p:grpSp>
          <p:nvGrpSpPr>
            <p:cNvPr id="5" name="Group 4">
              <a:extLst/>
            </p:cNvPr>
            <p:cNvGrpSpPr/>
            <p:nvPr/>
          </p:nvGrpSpPr>
          <p:grpSpPr>
            <a:xfrm>
              <a:off x="4699947" y="1664763"/>
              <a:ext cx="2699230" cy="3876782"/>
              <a:chOff x="4405431" y="1365054"/>
              <a:chExt cx="3282688" cy="3876782"/>
            </a:xfrm>
            <a:grpFill/>
          </p:grpSpPr>
          <p:sp>
            <p:nvSpPr>
              <p:cNvPr id="11" name="Rectangle 10">
                <a:extLst/>
              </p:cNvPr>
              <p:cNvSpPr/>
              <p:nvPr/>
            </p:nvSpPr>
            <p:spPr bwMode="auto">
              <a:xfrm>
                <a:off x="4405431" y="1365054"/>
                <a:ext cx="3282688" cy="3284530"/>
              </a:xfrm>
              <a:prstGeom prst="rect">
                <a:avLst/>
              </a:prstGeom>
              <a:grpFill/>
              <a:ln w="12700" cap="flat" cmpd="sng" algn="ctr">
                <a:solidFill>
                  <a:srgbClr val="92CCE5"/>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cxnSp>
            <p:nvCxnSpPr>
              <p:cNvPr id="12" name="Straight Connector 11">
                <a:extLst/>
              </p:cNvPr>
              <p:cNvCxnSpPr>
                <a:cxnSpLocks/>
                <a:stCxn id="32" idx="0"/>
                <a:endCxn id="11" idx="2"/>
              </p:cNvCxnSpPr>
              <p:nvPr/>
            </p:nvCxnSpPr>
            <p:spPr bwMode="auto">
              <a:xfrm flipH="1" flipV="1">
                <a:off x="6046775" y="4649584"/>
                <a:ext cx="18492" cy="592252"/>
              </a:xfrm>
              <a:prstGeom prst="line">
                <a:avLst/>
              </a:prstGeom>
              <a:grpFill/>
              <a:ln w="25400" cap="rnd" cmpd="sng" algn="ctr">
                <a:solidFill>
                  <a:srgbClr val="92CCE5"/>
                </a:solidFill>
                <a:prstDash val="solid"/>
                <a:round/>
                <a:headEnd type="none" w="med" len="med"/>
                <a:tailEnd type="oval" w="lg" len="lg"/>
              </a:ln>
              <a:effectLst/>
            </p:spPr>
          </p:cxnSp>
        </p:grpSp>
        <p:pic>
          <p:nvPicPr>
            <p:cNvPr id="4100" name="Picture 4" descr="https://upload.wikimedia.org/wikipedia/commons/thumb/0/0b/Alphago_logo_Reversed.svg/820px-Alphago_logo_Reversed.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60460" y="1935494"/>
              <a:ext cx="2559609" cy="671117"/>
            </a:xfrm>
            <a:prstGeom prst="rect">
              <a:avLst/>
            </a:prstGeom>
            <a:grpFill/>
            <a:extLst/>
          </p:spPr>
        </p:pic>
        <p:sp>
          <p:nvSpPr>
            <p:cNvPr id="58" name="Content Placeholder 2">
              <a:extLst/>
            </p:cNvPr>
            <p:cNvSpPr txBox="1">
              <a:spLocks/>
            </p:cNvSpPr>
            <p:nvPr/>
          </p:nvSpPr>
          <p:spPr bwMode="auto">
            <a:xfrm>
              <a:off x="4699948" y="2877342"/>
              <a:ext cx="2699228" cy="18337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2000" tIns="0" rIns="72000" bIns="0" numCol="1" anchor="t" anchorCtr="0" compatLnSpc="1">
              <a:prstTxWarp prst="textNoShape">
                <a:avLst/>
              </a:prstTxWarp>
            </a:bodyPr>
            <a:lstStyle>
              <a:lvl1pPr marL="176213" indent="-176213" algn="l" rtl="0" eaLnBrk="0" fontAlgn="base" hangingPunct="0">
                <a:spcBef>
                  <a:spcPct val="20000"/>
                </a:spcBef>
                <a:spcAft>
                  <a:spcPct val="0"/>
                </a:spcAft>
                <a:buClr>
                  <a:srgbClr val="00A9D4"/>
                </a:buClr>
                <a:buFont typeface="Arial" pitchFamily="34" charset="0"/>
                <a:buChar char="›"/>
                <a:defRPr sz="2400">
                  <a:solidFill>
                    <a:schemeClr val="tx1"/>
                  </a:solidFill>
                  <a:latin typeface="+mn-lt"/>
                  <a:ea typeface="+mn-ea"/>
                  <a:cs typeface="+mn-cs"/>
                </a:defRPr>
              </a:lvl1pPr>
              <a:lvl2pPr marL="533400" indent="-177800" algn="l" rtl="0" eaLnBrk="0" fontAlgn="base" hangingPunct="0">
                <a:spcBef>
                  <a:spcPct val="20000"/>
                </a:spcBef>
                <a:spcAft>
                  <a:spcPct val="0"/>
                </a:spcAft>
                <a:buClr>
                  <a:schemeClr val="tx1"/>
                </a:buClr>
                <a:buFont typeface="Ericsson Capital TT" pitchFamily="2" charset="0"/>
                <a:buChar char="–"/>
                <a:defRPr sz="2000">
                  <a:solidFill>
                    <a:schemeClr val="tx1"/>
                  </a:solidFill>
                  <a:latin typeface="+mn-lt"/>
                </a:defRPr>
              </a:lvl2pPr>
              <a:lvl3pPr marL="892175" indent="-179388" algn="l" rtl="0" eaLnBrk="0" fontAlgn="base" hangingPunct="0">
                <a:spcBef>
                  <a:spcPct val="20000"/>
                </a:spcBef>
                <a:spcAft>
                  <a:spcPct val="0"/>
                </a:spcAft>
                <a:buClr>
                  <a:srgbClr val="92CCE5"/>
                </a:buClr>
                <a:buFont typeface="Ericsson Capital TT" pitchFamily="2" charset="0"/>
                <a:buChar char="›"/>
                <a:defRPr sz="2000">
                  <a:solidFill>
                    <a:schemeClr val="tx1"/>
                  </a:solidFill>
                  <a:latin typeface="+mn-lt"/>
                </a:defRPr>
              </a:lvl3pPr>
              <a:lvl4pPr marL="1252538" indent="-180975" algn="l" rtl="0" eaLnBrk="0" fontAlgn="base" hangingPunct="0">
                <a:spcBef>
                  <a:spcPct val="20000"/>
                </a:spcBef>
                <a:spcAft>
                  <a:spcPct val="0"/>
                </a:spcAft>
                <a:buClr>
                  <a:schemeClr val="tx1"/>
                </a:buClr>
                <a:buFont typeface="Ericsson Capital TT" pitchFamily="2" charset="0"/>
                <a:buChar char="-"/>
                <a:defRPr sz="2000">
                  <a:solidFill>
                    <a:schemeClr val="tx1"/>
                  </a:solidFill>
                  <a:latin typeface="+mn-lt"/>
                </a:defRPr>
              </a:lvl4pPr>
              <a:lvl5pPr marL="1614488" indent="-180975" algn="l" rtl="0" eaLnBrk="0" fontAlgn="base" hangingPunct="0">
                <a:spcBef>
                  <a:spcPct val="20000"/>
                </a:spcBef>
                <a:spcAft>
                  <a:spcPct val="0"/>
                </a:spcAft>
                <a:buClr>
                  <a:schemeClr val="tx1"/>
                </a:buClr>
                <a:buFont typeface="Ericsson Capital TT" pitchFamily="2" charset="0"/>
                <a:buChar char="›"/>
                <a:defRPr sz="2000">
                  <a:solidFill>
                    <a:schemeClr val="tx1"/>
                  </a:solidFill>
                  <a:latin typeface="+mn-lt"/>
                </a:defRPr>
              </a:lvl5pPr>
              <a:lvl6pPr marL="20716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9pPr>
            </a:lstStyle>
            <a:p>
              <a:r>
                <a:rPr lang="en-US" sz="1800" dirty="0"/>
                <a:t>Alpha Go      Lee Sedol</a:t>
              </a:r>
            </a:p>
            <a:p>
              <a:pPr marL="0" indent="0">
                <a:buNone/>
              </a:pPr>
              <a:r>
                <a:rPr lang="en-US" sz="1800" dirty="0"/>
                <a:t>          4        :        1</a:t>
              </a:r>
            </a:p>
            <a:p>
              <a:pPr marL="0" indent="0">
                <a:buNone/>
              </a:pPr>
              <a:endParaRPr lang="en-US" sz="1800" dirty="0"/>
            </a:p>
            <a:p>
              <a:r>
                <a:rPr lang="en-US" sz="1800" dirty="0"/>
                <a:t>Alpha Go      </a:t>
              </a:r>
              <a:r>
                <a:rPr lang="en-US" sz="1800" dirty="0" err="1"/>
                <a:t>Ke</a:t>
              </a:r>
              <a:r>
                <a:rPr lang="en-US" sz="1800" dirty="0"/>
                <a:t> Jie</a:t>
              </a:r>
            </a:p>
            <a:p>
              <a:pPr marL="0" indent="0">
                <a:buNone/>
              </a:pPr>
              <a:r>
                <a:rPr lang="en-US" sz="1800" dirty="0"/>
                <a:t>          3        :        0</a:t>
              </a:r>
            </a:p>
            <a:p>
              <a:pPr marL="0" indent="0">
                <a:buNone/>
              </a:pPr>
              <a:endParaRPr lang="en-US" sz="1800" dirty="0"/>
            </a:p>
            <a:p>
              <a:endParaRPr lang="en-US" sz="1200" kern="0" dirty="0"/>
            </a:p>
            <a:p>
              <a:endParaRPr lang="en-US" sz="1200" kern="0" dirty="0">
                <a:solidFill>
                  <a:schemeClr val="tx2"/>
                </a:solidFill>
              </a:endParaRPr>
            </a:p>
            <a:p>
              <a:endParaRPr lang="en-US" sz="1200" kern="0" dirty="0">
                <a:solidFill>
                  <a:schemeClr val="tx2"/>
                </a:solidFill>
              </a:endParaRPr>
            </a:p>
          </p:txBody>
        </p:sp>
      </p:grpSp>
      <p:grpSp>
        <p:nvGrpSpPr>
          <p:cNvPr id="14" name="Group 13">
            <a:extLst/>
          </p:cNvPr>
          <p:cNvGrpSpPr/>
          <p:nvPr/>
        </p:nvGrpSpPr>
        <p:grpSpPr>
          <a:xfrm>
            <a:off x="9545932" y="1664764"/>
            <a:ext cx="2520172" cy="3876836"/>
            <a:chOff x="7877175" y="1365055"/>
            <a:chExt cx="3457444" cy="3876836"/>
          </a:xfrm>
          <a:noFill/>
        </p:grpSpPr>
        <p:sp>
          <p:nvSpPr>
            <p:cNvPr id="25" name="Rectangle 24">
              <a:extLst/>
            </p:cNvPr>
            <p:cNvSpPr/>
            <p:nvPr/>
          </p:nvSpPr>
          <p:spPr bwMode="auto">
            <a:xfrm>
              <a:off x="7877175" y="1365055"/>
              <a:ext cx="3457444" cy="3284530"/>
            </a:xfrm>
            <a:prstGeom prst="rect">
              <a:avLst/>
            </a:prstGeom>
            <a:grpFill/>
            <a:ln w="12700" cap="flat" cmpd="sng" algn="ctr">
              <a:solidFill>
                <a:srgbClr val="92CCE5"/>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cxnSp>
          <p:nvCxnSpPr>
            <p:cNvPr id="26" name="Straight Connector 25">
              <a:extLst/>
            </p:cNvPr>
            <p:cNvCxnSpPr>
              <a:cxnSpLocks/>
            </p:cNvCxnSpPr>
            <p:nvPr/>
          </p:nvCxnSpPr>
          <p:spPr bwMode="auto">
            <a:xfrm flipV="1">
              <a:off x="9569660" y="4659417"/>
              <a:ext cx="0" cy="582474"/>
            </a:xfrm>
            <a:prstGeom prst="line">
              <a:avLst/>
            </a:prstGeom>
            <a:grpFill/>
            <a:ln w="25400" cap="rnd" cmpd="sng" algn="ctr">
              <a:solidFill>
                <a:srgbClr val="92CCE5"/>
              </a:solidFill>
              <a:prstDash val="solid"/>
              <a:round/>
              <a:headEnd type="none" w="med" len="med"/>
              <a:tailEnd type="oval" w="lg" len="lg"/>
            </a:ln>
            <a:effectLst/>
          </p:spPr>
        </p:cxnSp>
      </p:grpSp>
      <p:pic>
        <p:nvPicPr>
          <p:cNvPr id="62" name="Picture 61"/>
          <p:cNvPicPr>
            <a:picLocks noChangeAspect="1"/>
          </p:cNvPicPr>
          <p:nvPr/>
        </p:nvPicPr>
        <p:blipFill>
          <a:blip r:embed="rId6"/>
          <a:stretch>
            <a:fillRect/>
          </a:stretch>
        </p:blipFill>
        <p:spPr>
          <a:xfrm>
            <a:off x="9605566" y="3508692"/>
            <a:ext cx="1083161" cy="1067905"/>
          </a:xfrm>
          <a:prstGeom prst="rect">
            <a:avLst/>
          </a:prstGeom>
          <a:noFill/>
        </p:spPr>
      </p:pic>
      <p:pic>
        <p:nvPicPr>
          <p:cNvPr id="66" name="Picture 2" descr="https://upload.wikimedia.org/wikipedia/en/f/fa/Face_ID_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29592" y="2036868"/>
            <a:ext cx="554970" cy="800770"/>
          </a:xfrm>
          <a:prstGeom prst="rect">
            <a:avLst/>
          </a:prstGeom>
          <a:noFill/>
          <a:extLst/>
        </p:spPr>
      </p:pic>
      <p:grpSp>
        <p:nvGrpSpPr>
          <p:cNvPr id="74" name="Group 73">
            <a:extLst/>
          </p:cNvPr>
          <p:cNvGrpSpPr/>
          <p:nvPr/>
        </p:nvGrpSpPr>
        <p:grpSpPr>
          <a:xfrm>
            <a:off x="340422" y="1664763"/>
            <a:ext cx="1648024" cy="3900276"/>
            <a:chOff x="476098" y="1365054"/>
            <a:chExt cx="2309144" cy="3900276"/>
          </a:xfrm>
          <a:noFill/>
        </p:grpSpPr>
        <p:grpSp>
          <p:nvGrpSpPr>
            <p:cNvPr id="75" name="Group 74">
              <a:extLst/>
            </p:cNvPr>
            <p:cNvGrpSpPr/>
            <p:nvPr/>
          </p:nvGrpSpPr>
          <p:grpSpPr>
            <a:xfrm>
              <a:off x="476098" y="1365054"/>
              <a:ext cx="2309144" cy="3900276"/>
              <a:chOff x="476098" y="1365054"/>
              <a:chExt cx="2309144" cy="3900276"/>
            </a:xfrm>
            <a:grpFill/>
          </p:grpSpPr>
          <p:sp>
            <p:nvSpPr>
              <p:cNvPr id="77" name="Rectangle 76">
                <a:extLst/>
              </p:cNvPr>
              <p:cNvSpPr/>
              <p:nvPr/>
            </p:nvSpPr>
            <p:spPr bwMode="auto">
              <a:xfrm>
                <a:off x="476098" y="1365054"/>
                <a:ext cx="2309144" cy="3284530"/>
              </a:xfrm>
              <a:prstGeom prst="rect">
                <a:avLst/>
              </a:prstGeom>
              <a:grpFill/>
              <a:ln w="12700" cap="flat" cmpd="sng" algn="ctr">
                <a:solidFill>
                  <a:srgbClr val="92CCE5"/>
                </a:solidFill>
                <a:prstDash val="solid"/>
                <a:round/>
                <a:headEnd type="none" w="med" len="med"/>
                <a:tailEnd type="none" w="med" len="med"/>
              </a:ln>
              <a:effectLst/>
              <a:ex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cxnSp>
            <p:nvCxnSpPr>
              <p:cNvPr id="78" name="Straight Connector 77">
                <a:extLst/>
              </p:cNvPr>
              <p:cNvCxnSpPr>
                <a:cxnSpLocks/>
                <a:endCxn id="77" idx="2"/>
              </p:cNvCxnSpPr>
              <p:nvPr/>
            </p:nvCxnSpPr>
            <p:spPr bwMode="auto">
              <a:xfrm flipV="1">
                <a:off x="1630670" y="4649584"/>
                <a:ext cx="0" cy="615746"/>
              </a:xfrm>
              <a:prstGeom prst="line">
                <a:avLst/>
              </a:prstGeom>
              <a:grpFill/>
              <a:ln w="25400" cap="rnd" cmpd="sng" algn="ctr">
                <a:solidFill>
                  <a:srgbClr val="92CCE5"/>
                </a:solidFill>
                <a:prstDash val="solid"/>
                <a:round/>
                <a:headEnd type="none" w="med" len="med"/>
                <a:tailEnd type="oval" w="lg" len="lg"/>
              </a:ln>
              <a:effectLst/>
            </p:spPr>
          </p:cxnSp>
        </p:grpSp>
        <p:sp>
          <p:nvSpPr>
            <p:cNvPr id="76" name="Content Placeholder 2">
              <a:extLst/>
            </p:cNvPr>
            <p:cNvSpPr txBox="1">
              <a:spLocks/>
            </p:cNvSpPr>
            <p:nvPr/>
          </p:nvSpPr>
          <p:spPr bwMode="auto">
            <a:xfrm>
              <a:off x="483479" y="1684983"/>
              <a:ext cx="2301761" cy="28681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2000" tIns="0" rIns="72000" bIns="0" numCol="1" anchor="t" anchorCtr="0" compatLnSpc="1">
              <a:prstTxWarp prst="textNoShape">
                <a:avLst/>
              </a:prstTxWarp>
            </a:bodyPr>
            <a:lstStyle>
              <a:lvl1pPr marL="176213" indent="-176213" algn="l" rtl="0" eaLnBrk="0" fontAlgn="base" hangingPunct="0">
                <a:spcBef>
                  <a:spcPct val="20000"/>
                </a:spcBef>
                <a:spcAft>
                  <a:spcPct val="0"/>
                </a:spcAft>
                <a:buClr>
                  <a:srgbClr val="00A9D4"/>
                </a:buClr>
                <a:buFont typeface="Arial" pitchFamily="34" charset="0"/>
                <a:buChar char="›"/>
                <a:defRPr sz="2400">
                  <a:solidFill>
                    <a:schemeClr val="tx1"/>
                  </a:solidFill>
                  <a:latin typeface="+mn-lt"/>
                  <a:ea typeface="+mn-ea"/>
                  <a:cs typeface="+mn-cs"/>
                </a:defRPr>
              </a:lvl1pPr>
              <a:lvl2pPr marL="533400" indent="-177800" algn="l" rtl="0" eaLnBrk="0" fontAlgn="base" hangingPunct="0">
                <a:spcBef>
                  <a:spcPct val="20000"/>
                </a:spcBef>
                <a:spcAft>
                  <a:spcPct val="0"/>
                </a:spcAft>
                <a:buClr>
                  <a:schemeClr val="tx1"/>
                </a:buClr>
                <a:buFont typeface="Ericsson Capital TT" pitchFamily="2" charset="0"/>
                <a:buChar char="–"/>
                <a:defRPr sz="2000">
                  <a:solidFill>
                    <a:schemeClr val="tx1"/>
                  </a:solidFill>
                  <a:latin typeface="+mn-lt"/>
                </a:defRPr>
              </a:lvl2pPr>
              <a:lvl3pPr marL="892175" indent="-179388" algn="l" rtl="0" eaLnBrk="0" fontAlgn="base" hangingPunct="0">
                <a:spcBef>
                  <a:spcPct val="20000"/>
                </a:spcBef>
                <a:spcAft>
                  <a:spcPct val="0"/>
                </a:spcAft>
                <a:buClr>
                  <a:srgbClr val="92CCE5"/>
                </a:buClr>
                <a:buFont typeface="Ericsson Capital TT" pitchFamily="2" charset="0"/>
                <a:buChar char="›"/>
                <a:defRPr sz="2000">
                  <a:solidFill>
                    <a:schemeClr val="tx1"/>
                  </a:solidFill>
                  <a:latin typeface="+mn-lt"/>
                </a:defRPr>
              </a:lvl3pPr>
              <a:lvl4pPr marL="1252538" indent="-180975" algn="l" rtl="0" eaLnBrk="0" fontAlgn="base" hangingPunct="0">
                <a:spcBef>
                  <a:spcPct val="20000"/>
                </a:spcBef>
                <a:spcAft>
                  <a:spcPct val="0"/>
                </a:spcAft>
                <a:buClr>
                  <a:schemeClr val="tx1"/>
                </a:buClr>
                <a:buFont typeface="Ericsson Capital TT" pitchFamily="2" charset="0"/>
                <a:buChar char="-"/>
                <a:defRPr sz="2000">
                  <a:solidFill>
                    <a:schemeClr val="tx1"/>
                  </a:solidFill>
                  <a:latin typeface="+mn-lt"/>
                </a:defRPr>
              </a:lvl4pPr>
              <a:lvl5pPr marL="1614488" indent="-180975" algn="l" rtl="0" eaLnBrk="0" fontAlgn="base" hangingPunct="0">
                <a:spcBef>
                  <a:spcPct val="20000"/>
                </a:spcBef>
                <a:spcAft>
                  <a:spcPct val="0"/>
                </a:spcAft>
                <a:buClr>
                  <a:schemeClr val="tx1"/>
                </a:buClr>
                <a:buFont typeface="Ericsson Capital TT" pitchFamily="2" charset="0"/>
                <a:buChar char="›"/>
                <a:defRPr sz="2000">
                  <a:solidFill>
                    <a:schemeClr val="tx1"/>
                  </a:solidFill>
                  <a:latin typeface="+mn-lt"/>
                </a:defRPr>
              </a:lvl5pPr>
              <a:lvl6pPr marL="20716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9pPr>
            </a:lstStyle>
            <a:p>
              <a:r>
                <a:rPr lang="en-US" sz="1600" dirty="0"/>
                <a:t>Claude E. Shannon</a:t>
              </a:r>
            </a:p>
            <a:p>
              <a:endParaRPr lang="en-US" sz="1600" dirty="0"/>
            </a:p>
            <a:p>
              <a:r>
                <a:rPr lang="en-US" sz="1600" dirty="0"/>
                <a:t>Alan M. Turing</a:t>
              </a:r>
            </a:p>
            <a:p>
              <a:endParaRPr lang="en-US" sz="1600" dirty="0"/>
            </a:p>
            <a:p>
              <a:r>
                <a:rPr lang="en-US" sz="1600" dirty="0"/>
                <a:t>…</a:t>
              </a:r>
            </a:p>
            <a:p>
              <a:endParaRPr lang="en-US" sz="1200" kern="0" dirty="0"/>
            </a:p>
            <a:p>
              <a:endParaRPr lang="en-US" sz="1200" kern="0" dirty="0">
                <a:solidFill>
                  <a:schemeClr val="tx2"/>
                </a:solidFill>
              </a:endParaRPr>
            </a:p>
            <a:p>
              <a:endParaRPr lang="en-US" sz="1200" kern="0" dirty="0">
                <a:solidFill>
                  <a:schemeClr val="tx2"/>
                </a:solidFill>
              </a:endParaRPr>
            </a:p>
          </p:txBody>
        </p:sp>
      </p:grpSp>
      <p:sp>
        <p:nvSpPr>
          <p:cNvPr id="79" name="TextBox 78">
            <a:extLst/>
          </p:cNvPr>
          <p:cNvSpPr txBox="1"/>
          <p:nvPr/>
        </p:nvSpPr>
        <p:spPr>
          <a:xfrm>
            <a:off x="911799" y="5541600"/>
            <a:ext cx="505268" cy="369332"/>
          </a:xfrm>
          <a:prstGeom prst="rect">
            <a:avLst/>
          </a:prstGeom>
          <a:noFill/>
        </p:spPr>
        <p:txBody>
          <a:bodyPr wrap="none" rtlCol="0">
            <a:spAutoFit/>
          </a:bodyPr>
          <a:lstStyle/>
          <a:p>
            <a:pPr algn="ctr"/>
            <a:r>
              <a:rPr lang="en-US" altLang="zh-CN" sz="1800" dirty="0">
                <a:solidFill>
                  <a:schemeClr val="bg1"/>
                </a:solidFill>
              </a:rPr>
              <a:t>AD</a:t>
            </a:r>
            <a:endParaRPr lang="en-US" sz="1800" dirty="0">
              <a:solidFill>
                <a:schemeClr val="bg1"/>
              </a:solidFill>
            </a:endParaRPr>
          </a:p>
        </p:txBody>
      </p:sp>
      <p:cxnSp>
        <p:nvCxnSpPr>
          <p:cNvPr id="80" name="Straight Connector 46">
            <a:extLst/>
          </p:cNvPr>
          <p:cNvCxnSpPr>
            <a:cxnSpLocks noChangeShapeType="1"/>
          </p:cNvCxnSpPr>
          <p:nvPr/>
        </p:nvCxnSpPr>
        <p:spPr bwMode="auto">
          <a:xfrm>
            <a:off x="2045475" y="5546528"/>
            <a:ext cx="0" cy="374904"/>
          </a:xfrm>
          <a:prstGeom prst="line">
            <a:avLst/>
          </a:prstGeom>
          <a:noFill/>
          <a:ln w="57150" cap="rnd" algn="ctr">
            <a:solidFill>
              <a:schemeClr val="bg1"/>
            </a:solidFill>
            <a:prstDash val="solid"/>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p:txBody>
          <a:bodyPr/>
          <a:lstStyle/>
          <a:p>
            <a:pPr lvl="1" algn="l" rtl="0">
              <a:lnSpc>
                <a:spcPct val="90000"/>
              </a:lnSpc>
              <a:spcBef>
                <a:spcPct val="0"/>
              </a:spcBef>
            </a:pPr>
            <a:r>
              <a:rPr lang="en-US" sz="5400" kern="12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rPr>
              <a:t>AI Journey</a:t>
            </a:r>
          </a:p>
        </p:txBody>
      </p:sp>
      <p:pic>
        <p:nvPicPr>
          <p:cNvPr id="6148" name="Picture 4" descr="https://upload.wikimedia.org/wikipedia/commons/thumb/c/cf/Waymo_self-driving_car_front_view.gk.jpg/320px-Waymo_self-driving_car_front_view.gk.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747585" y="3569717"/>
            <a:ext cx="1259661" cy="83846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s://upload.wikimedia.org/wikipedia/en/thumb/3/3a/Waymo_Logo.svg/282px-Waymo_Logo.svg.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069785" y="2144248"/>
            <a:ext cx="615260" cy="523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8266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General AI/Strong AI and Narrow/Weak AI</a:t>
            </a:r>
          </a:p>
          <a:p>
            <a:endParaRPr lang="en-US" dirty="0" smtClean="0"/>
          </a:p>
          <a:p>
            <a:r>
              <a:rPr lang="en-US" dirty="0" smtClean="0"/>
              <a:t>Rule-based AI and Statistic-based AI</a:t>
            </a:r>
            <a:endParaRPr lang="en-US" dirty="0"/>
          </a:p>
        </p:txBody>
      </p:sp>
      <p:sp>
        <p:nvSpPr>
          <p:cNvPr id="3" name="Title 2"/>
          <p:cNvSpPr>
            <a:spLocks noGrp="1"/>
          </p:cNvSpPr>
          <p:nvPr>
            <p:ph type="title"/>
          </p:nvPr>
        </p:nvSpPr>
        <p:spPr/>
        <p:txBody>
          <a:bodyPr/>
          <a:lstStyle/>
          <a:p>
            <a:r>
              <a:rPr lang="en-US" dirty="0"/>
              <a:t>AI Journey</a:t>
            </a:r>
          </a:p>
        </p:txBody>
      </p:sp>
      <p:sp>
        <p:nvSpPr>
          <p:cNvPr id="4" name="Rectangle 3"/>
          <p:cNvSpPr/>
          <p:nvPr/>
        </p:nvSpPr>
        <p:spPr>
          <a:xfrm>
            <a:off x="6828371" y="2254388"/>
            <a:ext cx="4836581" cy="1015663"/>
          </a:xfrm>
          <a:prstGeom prst="rect">
            <a:avLst/>
          </a:prstGeom>
        </p:spPr>
        <p:txBody>
          <a:bodyPr wrap="square">
            <a:spAutoFit/>
          </a:bodyPr>
          <a:lstStyle/>
          <a:p>
            <a:r>
              <a:rPr lang="en-US" sz="2000" dirty="0">
                <a:solidFill>
                  <a:srgbClr val="FFC000"/>
                </a:solidFill>
              </a:rPr>
              <a:t>"machines will be capable, within twenty years, of doing any work a man can do</a:t>
            </a:r>
            <a:r>
              <a:rPr lang="en-US" sz="2000" dirty="0" smtClean="0">
                <a:solidFill>
                  <a:srgbClr val="FFC000"/>
                </a:solidFill>
              </a:rPr>
              <a:t>.“  -- </a:t>
            </a:r>
            <a:r>
              <a:rPr lang="en-US" sz="2000" dirty="0">
                <a:solidFill>
                  <a:srgbClr val="FFC000"/>
                </a:solidFill>
              </a:rPr>
              <a:t>1965</a:t>
            </a:r>
            <a:endParaRPr lang="en-US" sz="2000" dirty="0">
              <a:solidFill>
                <a:srgbClr val="FFC000"/>
              </a:solidFill>
            </a:endParaRPr>
          </a:p>
        </p:txBody>
      </p:sp>
    </p:spTree>
    <p:extLst>
      <p:ext uri="{BB962C8B-B14F-4D97-AF65-F5344CB8AC3E}">
        <p14:creationId xmlns:p14="http://schemas.microsoft.com/office/powerpoint/2010/main" val="3426746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altLang="zh-CN" dirty="0">
                <a:solidFill>
                  <a:schemeClr val="accent6">
                    <a:lumMod val="60000"/>
                    <a:lumOff val="40000"/>
                  </a:schemeClr>
                </a:solidFill>
              </a:rPr>
              <a:t>AI can do everything?</a:t>
            </a:r>
            <a:endParaRPr lang="en-US" dirty="0">
              <a:solidFill>
                <a:schemeClr val="accent6">
                  <a:lumMod val="60000"/>
                  <a:lumOff val="40000"/>
                </a:schemeClr>
              </a:solidFill>
            </a:endParaRPr>
          </a:p>
          <a:p>
            <a:pPr marL="0" indent="0" algn="r">
              <a:buNone/>
            </a:pPr>
            <a:endParaRPr lang="en-US" dirty="0"/>
          </a:p>
          <a:p>
            <a:pPr marL="0" indent="0" algn="r">
              <a:buNone/>
            </a:pPr>
            <a:r>
              <a:rPr lang="en-US" dirty="0">
                <a:solidFill>
                  <a:schemeClr val="accent3">
                    <a:lumMod val="75000"/>
                  </a:schemeClr>
                </a:solidFill>
              </a:rPr>
              <a:t>AI</a:t>
            </a:r>
            <a:r>
              <a:rPr lang="zh-CN" altLang="en-US" dirty="0">
                <a:solidFill>
                  <a:schemeClr val="accent3">
                    <a:lumMod val="75000"/>
                  </a:schemeClr>
                </a:solidFill>
              </a:rPr>
              <a:t> </a:t>
            </a:r>
            <a:r>
              <a:rPr lang="en-US" altLang="zh-CN" dirty="0">
                <a:solidFill>
                  <a:schemeClr val="accent3">
                    <a:lumMod val="75000"/>
                  </a:schemeClr>
                </a:solidFill>
              </a:rPr>
              <a:t>can get the laws behind the data and compute faster than human beings.</a:t>
            </a:r>
            <a:endParaRPr lang="en-US" dirty="0">
              <a:solidFill>
                <a:schemeClr val="accent3">
                  <a:lumMod val="75000"/>
                </a:schemeClr>
              </a:solidFill>
            </a:endParaRPr>
          </a:p>
          <a:p>
            <a:pPr marL="0" indent="0">
              <a:buNone/>
            </a:pPr>
            <a:endParaRPr lang="en-US" dirty="0"/>
          </a:p>
        </p:txBody>
      </p:sp>
      <p:sp>
        <p:nvSpPr>
          <p:cNvPr id="3" name="Title 2"/>
          <p:cNvSpPr>
            <a:spLocks noGrp="1"/>
          </p:cNvSpPr>
          <p:nvPr>
            <p:ph type="title"/>
          </p:nvPr>
        </p:nvSpPr>
        <p:spPr/>
        <p:txBody>
          <a:bodyPr/>
          <a:lstStyle/>
          <a:p>
            <a:r>
              <a:rPr lang="en-US" dirty="0"/>
              <a:t>What is AI</a:t>
            </a:r>
          </a:p>
        </p:txBody>
      </p:sp>
      <p:pic>
        <p:nvPicPr>
          <p:cNvPr id="4" name="Picture 3"/>
          <p:cNvPicPr>
            <a:picLocks noChangeAspect="1"/>
          </p:cNvPicPr>
          <p:nvPr/>
        </p:nvPicPr>
        <p:blipFill>
          <a:blip r:embed="rId2"/>
          <a:stretch>
            <a:fillRect/>
          </a:stretch>
        </p:blipFill>
        <p:spPr>
          <a:xfrm>
            <a:off x="3349487" y="3539197"/>
            <a:ext cx="5359261" cy="2854770"/>
          </a:xfrm>
          <a:prstGeom prst="rect">
            <a:avLst/>
          </a:prstGeom>
          <a:ln>
            <a:solidFill>
              <a:srgbClr val="00B0F0"/>
            </a:solidFill>
          </a:ln>
        </p:spPr>
      </p:pic>
    </p:spTree>
    <p:extLst>
      <p:ext uri="{BB962C8B-B14F-4D97-AF65-F5344CB8AC3E}">
        <p14:creationId xmlns:p14="http://schemas.microsoft.com/office/powerpoint/2010/main" val="425046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29168" y="1800000"/>
            <a:ext cx="7024572" cy="3852000"/>
          </a:xfrm>
        </p:spPr>
        <p:txBody>
          <a:bodyPr>
            <a:normAutofit fontScale="92500"/>
          </a:bodyPr>
          <a:lstStyle/>
          <a:p>
            <a:r>
              <a:rPr lang="en-US" dirty="0"/>
              <a:t>Data Explosion (especially with Mobile Internet)</a:t>
            </a:r>
          </a:p>
          <a:p>
            <a:endParaRPr lang="en-US" dirty="0"/>
          </a:p>
          <a:p>
            <a:r>
              <a:rPr lang="en-US" dirty="0"/>
              <a:t>HW Computation Capability </a:t>
            </a:r>
            <a:r>
              <a:rPr lang="en-US" dirty="0" smtClean="0"/>
              <a:t>Explosion: Dedicated HW like GPU/TPU; </a:t>
            </a:r>
            <a:r>
              <a:rPr lang="en-US" altLang="zh-CN" dirty="0" smtClean="0"/>
              <a:t>Distributed Computation on commercial HW</a:t>
            </a:r>
            <a:endParaRPr lang="en-US" dirty="0"/>
          </a:p>
          <a:p>
            <a:endParaRPr lang="en-US" dirty="0"/>
          </a:p>
          <a:p>
            <a:r>
              <a:rPr lang="en-US" dirty="0"/>
              <a:t>AI Algorithms are </a:t>
            </a:r>
            <a:r>
              <a:rPr lang="en-US" dirty="0" smtClean="0"/>
              <a:t>still Old-fashion </a:t>
            </a:r>
            <a:r>
              <a:rPr lang="en-US" dirty="0"/>
              <a:t>Algorithms, but with powerful AI frameworks.</a:t>
            </a:r>
          </a:p>
          <a:p>
            <a:endParaRPr lang="en-US" dirty="0"/>
          </a:p>
        </p:txBody>
      </p:sp>
      <p:sp>
        <p:nvSpPr>
          <p:cNvPr id="3" name="Title 2"/>
          <p:cNvSpPr>
            <a:spLocks noGrp="1"/>
          </p:cNvSpPr>
          <p:nvPr>
            <p:ph type="title"/>
          </p:nvPr>
        </p:nvSpPr>
        <p:spPr/>
        <p:txBody>
          <a:bodyPr/>
          <a:lstStyle/>
          <a:p>
            <a:r>
              <a:rPr lang="en-US" dirty="0"/>
              <a:t>AI in Recent Years</a:t>
            </a:r>
          </a:p>
        </p:txBody>
      </p:sp>
      <p:pic>
        <p:nvPicPr>
          <p:cNvPr id="2052" name="Picture 4" descr="https://pic3.zhimg.com/v2-d6475a2c889d899afb34c5cc39683e1e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7059" y="4230803"/>
            <a:ext cx="4323945" cy="2270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9702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AI Usage</a:t>
            </a:r>
          </a:p>
        </p:txBody>
      </p:sp>
      <p:grpSp>
        <p:nvGrpSpPr>
          <p:cNvPr id="9" name="Group 8"/>
          <p:cNvGrpSpPr/>
          <p:nvPr/>
        </p:nvGrpSpPr>
        <p:grpSpPr>
          <a:xfrm>
            <a:off x="8763191" y="1018880"/>
            <a:ext cx="2901764" cy="2593066"/>
            <a:chOff x="7300913" y="2886075"/>
            <a:chExt cx="3357562" cy="3000375"/>
          </a:xfrm>
        </p:grpSpPr>
        <p:grpSp>
          <p:nvGrpSpPr>
            <p:cNvPr id="7" name="Group 6"/>
            <p:cNvGrpSpPr/>
            <p:nvPr/>
          </p:nvGrpSpPr>
          <p:grpSpPr>
            <a:xfrm>
              <a:off x="7756711" y="3005267"/>
              <a:ext cx="2761008" cy="2771775"/>
              <a:chOff x="7756711" y="3005267"/>
              <a:chExt cx="2761008" cy="2771775"/>
            </a:xfrm>
          </p:grpSpPr>
          <p:pic>
            <p:nvPicPr>
              <p:cNvPr id="6" name="Picture 5"/>
              <p:cNvPicPr>
                <a:picLocks noChangeAspect="1"/>
              </p:cNvPicPr>
              <p:nvPr/>
            </p:nvPicPr>
            <p:blipFill>
              <a:blip r:embed="rId3"/>
              <a:stretch>
                <a:fillRect/>
              </a:stretch>
            </p:blipFill>
            <p:spPr>
              <a:xfrm>
                <a:off x="9056238" y="3005267"/>
                <a:ext cx="1461481" cy="2771775"/>
              </a:xfrm>
              <a:prstGeom prst="rect">
                <a:avLst/>
              </a:prstGeom>
            </p:spPr>
          </p:pic>
          <p:pic>
            <p:nvPicPr>
              <p:cNvPr id="5122" name="Picture 2" descr="https://upload.wikimedia.org/wikipedia/en/f/fa/Face_ID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56711" y="3900488"/>
                <a:ext cx="797100" cy="1150140"/>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ectangle 7"/>
            <p:cNvSpPr/>
            <p:nvPr/>
          </p:nvSpPr>
          <p:spPr bwMode="auto">
            <a:xfrm>
              <a:off x="7300913" y="2886075"/>
              <a:ext cx="3357562" cy="3000375"/>
            </a:xfrm>
            <a:prstGeom prst="rect">
              <a:avLst/>
            </a:prstGeom>
            <a:noFill/>
            <a:ln w="12700" cap="flat" cmpd="sng" algn="ctr">
              <a:solidFill>
                <a:srgbClr val="00B0F0"/>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grpSp>
      <p:pic>
        <p:nvPicPr>
          <p:cNvPr id="4" name="Picture 3"/>
          <p:cNvPicPr>
            <a:picLocks noChangeAspect="1"/>
          </p:cNvPicPr>
          <p:nvPr/>
        </p:nvPicPr>
        <p:blipFill>
          <a:blip r:embed="rId5"/>
          <a:stretch>
            <a:fillRect/>
          </a:stretch>
        </p:blipFill>
        <p:spPr>
          <a:xfrm>
            <a:off x="6799170" y="1990001"/>
            <a:ext cx="2132028" cy="1621945"/>
          </a:xfrm>
          <a:prstGeom prst="rect">
            <a:avLst/>
          </a:prstGeom>
          <a:ln>
            <a:solidFill>
              <a:srgbClr val="00B0F0"/>
            </a:solidFill>
          </a:ln>
        </p:spPr>
      </p:pic>
      <p:pic>
        <p:nvPicPr>
          <p:cNvPr id="11" name="Picture 10"/>
          <p:cNvPicPr>
            <a:picLocks noChangeAspect="1"/>
          </p:cNvPicPr>
          <p:nvPr/>
        </p:nvPicPr>
        <p:blipFill>
          <a:blip r:embed="rId6"/>
          <a:stretch>
            <a:fillRect/>
          </a:stretch>
        </p:blipFill>
        <p:spPr>
          <a:xfrm>
            <a:off x="1029831" y="1237267"/>
            <a:ext cx="3299039" cy="2369670"/>
          </a:xfrm>
          <a:prstGeom prst="rect">
            <a:avLst/>
          </a:prstGeom>
          <a:ln>
            <a:solidFill>
              <a:srgbClr val="00B0F0"/>
            </a:solidFill>
          </a:ln>
        </p:spPr>
      </p:pic>
      <p:cxnSp>
        <p:nvCxnSpPr>
          <p:cNvPr id="14" name="Straight Connector 13"/>
          <p:cNvCxnSpPr/>
          <p:nvPr/>
        </p:nvCxnSpPr>
        <p:spPr bwMode="auto">
          <a:xfrm>
            <a:off x="0" y="3838470"/>
            <a:ext cx="12098215" cy="20097"/>
          </a:xfrm>
          <a:prstGeom prst="line">
            <a:avLst/>
          </a:prstGeom>
          <a:ln w="9525" cap="flat" cmpd="sng" algn="ctr">
            <a:solidFill>
              <a:schemeClr val="accent2"/>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p:cNvCxnSpPr/>
          <p:nvPr/>
        </p:nvCxnSpPr>
        <p:spPr bwMode="auto">
          <a:xfrm>
            <a:off x="5958673" y="964642"/>
            <a:ext cx="20096" cy="5893358"/>
          </a:xfrm>
          <a:prstGeom prst="line">
            <a:avLst/>
          </a:prstGeom>
          <a:ln w="9525" cap="flat" cmpd="sng" algn="ctr">
            <a:solidFill>
              <a:schemeClr val="accent2"/>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8" name="TextBox 17"/>
          <p:cNvSpPr txBox="1"/>
          <p:nvPr/>
        </p:nvSpPr>
        <p:spPr>
          <a:xfrm>
            <a:off x="4478864" y="2660807"/>
            <a:ext cx="1383586" cy="1077218"/>
          </a:xfrm>
          <a:prstGeom prst="rect">
            <a:avLst/>
          </a:prstGeom>
          <a:noFill/>
        </p:spPr>
        <p:txBody>
          <a:bodyPr wrap="square" rtlCol="0">
            <a:spAutoFit/>
          </a:bodyPr>
          <a:lstStyle/>
          <a:p>
            <a:r>
              <a:rPr lang="en-US" sz="1600" b="1" dirty="0"/>
              <a:t>Speech </a:t>
            </a:r>
            <a:r>
              <a:rPr lang="en-US" sz="1600" b="1" dirty="0" smtClean="0"/>
              <a:t>Recognition/Auto Translation</a:t>
            </a:r>
            <a:endParaRPr lang="en-US" sz="1600" b="1" dirty="0"/>
          </a:p>
        </p:txBody>
      </p:sp>
      <p:sp>
        <p:nvSpPr>
          <p:cNvPr id="21" name="TextBox 20"/>
          <p:cNvSpPr txBox="1"/>
          <p:nvPr/>
        </p:nvSpPr>
        <p:spPr>
          <a:xfrm>
            <a:off x="6219867" y="2673140"/>
            <a:ext cx="1460510" cy="338554"/>
          </a:xfrm>
          <a:prstGeom prst="rect">
            <a:avLst/>
          </a:prstGeom>
          <a:noFill/>
        </p:spPr>
        <p:txBody>
          <a:bodyPr wrap="square" rtlCol="0">
            <a:spAutoFit/>
          </a:bodyPr>
          <a:lstStyle/>
          <a:p>
            <a:r>
              <a:rPr lang="en-US" sz="1600" b="1" dirty="0" smtClean="0"/>
              <a:t>IAM</a:t>
            </a:r>
            <a:endParaRPr lang="en-US" sz="1600" b="1" dirty="0"/>
          </a:p>
        </p:txBody>
      </p:sp>
      <p:sp>
        <p:nvSpPr>
          <p:cNvPr id="22" name="TextBox 21"/>
          <p:cNvSpPr txBox="1"/>
          <p:nvPr/>
        </p:nvSpPr>
        <p:spPr>
          <a:xfrm>
            <a:off x="4418420" y="4523483"/>
            <a:ext cx="1656572" cy="338554"/>
          </a:xfrm>
          <a:prstGeom prst="rect">
            <a:avLst/>
          </a:prstGeom>
          <a:noFill/>
        </p:spPr>
        <p:txBody>
          <a:bodyPr wrap="square" rtlCol="0">
            <a:spAutoFit/>
          </a:bodyPr>
          <a:lstStyle/>
          <a:p>
            <a:r>
              <a:rPr lang="en-US" sz="1600" b="1" dirty="0" smtClean="0"/>
              <a:t>Manufacturing</a:t>
            </a:r>
            <a:endParaRPr lang="en-US" sz="1600" b="1" dirty="0"/>
          </a:p>
        </p:txBody>
      </p:sp>
      <p:sp>
        <p:nvSpPr>
          <p:cNvPr id="23" name="TextBox 22"/>
          <p:cNvSpPr txBox="1"/>
          <p:nvPr/>
        </p:nvSpPr>
        <p:spPr>
          <a:xfrm>
            <a:off x="6292102" y="4523483"/>
            <a:ext cx="1656572" cy="584775"/>
          </a:xfrm>
          <a:prstGeom prst="rect">
            <a:avLst/>
          </a:prstGeom>
          <a:noFill/>
        </p:spPr>
        <p:txBody>
          <a:bodyPr wrap="square" rtlCol="0">
            <a:spAutoFit/>
          </a:bodyPr>
          <a:lstStyle/>
          <a:p>
            <a:r>
              <a:rPr lang="en-US" sz="1600" b="1" dirty="0"/>
              <a:t>Personal </a:t>
            </a:r>
            <a:r>
              <a:rPr lang="en-US" sz="1600" b="1" dirty="0" smtClean="0"/>
              <a:t>Assistant</a:t>
            </a:r>
            <a:endParaRPr lang="en-US" sz="1600" b="1" dirty="0"/>
          </a:p>
        </p:txBody>
      </p:sp>
      <p:pic>
        <p:nvPicPr>
          <p:cNvPr id="19" name="Picture 18"/>
          <p:cNvPicPr>
            <a:picLocks noChangeAspect="1"/>
          </p:cNvPicPr>
          <p:nvPr/>
        </p:nvPicPr>
        <p:blipFill>
          <a:blip r:embed="rId7"/>
          <a:stretch>
            <a:fillRect/>
          </a:stretch>
        </p:blipFill>
        <p:spPr>
          <a:xfrm>
            <a:off x="986512" y="4604490"/>
            <a:ext cx="3360246" cy="1820536"/>
          </a:xfrm>
          <a:prstGeom prst="rect">
            <a:avLst/>
          </a:prstGeom>
        </p:spPr>
      </p:pic>
      <p:pic>
        <p:nvPicPr>
          <p:cNvPr id="20" name="Picture 4" descr="Amazon Echo.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9897" y="4251603"/>
            <a:ext cx="851301" cy="2445558"/>
          </a:xfrm>
          <a:prstGeom prst="rect">
            <a:avLst/>
          </a:prstGeom>
          <a:noFill/>
          <a:ln>
            <a:solidFill>
              <a:srgbClr val="00B0F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503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22" grpId="0"/>
      <p:bldP spid="23" grpId="0"/>
    </p:bldLst>
  </p:timing>
</p:sld>
</file>

<file path=ppt/tags/tag1.xml><?xml version="1.0" encoding="utf-8"?>
<p:tagLst xmlns:a="http://schemas.openxmlformats.org/drawingml/2006/main" xmlns:r="http://schemas.openxmlformats.org/officeDocument/2006/relationships" xmlns:p="http://schemas.openxmlformats.org/presentationml/2006/main">
  <p:tag name="TYPE" val="TitlePage"/>
</p:tagLst>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t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TM04033923[[fn=Depth]]</Template>
  <TotalTime>38209</TotalTime>
  <Words>1075</Words>
  <Application>Microsoft Office PowerPoint</Application>
  <PresentationFormat>Widescreen</PresentationFormat>
  <Paragraphs>265</Paragraphs>
  <Slides>20</Slides>
  <Notes>15</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9" baseType="lpstr">
      <vt:lpstr>SimSun</vt:lpstr>
      <vt:lpstr>Corbel</vt:lpstr>
      <vt:lpstr>Calibri</vt:lpstr>
      <vt:lpstr>Consolas</vt:lpstr>
      <vt:lpstr>Arial</vt:lpstr>
      <vt:lpstr>ＭＳ Ｐゴシック</vt:lpstr>
      <vt:lpstr>华文楷体</vt:lpstr>
      <vt:lpstr>Depth</vt:lpstr>
      <vt:lpstr>Bitmap Image</vt:lpstr>
      <vt:lpstr>AI Overview</vt:lpstr>
      <vt:lpstr>Agenda</vt:lpstr>
      <vt:lpstr>PowerPoint Presentation</vt:lpstr>
      <vt:lpstr>What is AI</vt:lpstr>
      <vt:lpstr>AI Journey</vt:lpstr>
      <vt:lpstr>AI Journey</vt:lpstr>
      <vt:lpstr>What is AI</vt:lpstr>
      <vt:lpstr>AI in Recent Years</vt:lpstr>
      <vt:lpstr>AI Usage</vt:lpstr>
      <vt:lpstr>AI Usage</vt:lpstr>
      <vt:lpstr>Problems AI Faced</vt:lpstr>
      <vt:lpstr>Problems AI Faced</vt:lpstr>
      <vt:lpstr>Problems AI Faced</vt:lpstr>
      <vt:lpstr>PowerPoint Presentation</vt:lpstr>
      <vt:lpstr>Neural Network</vt:lpstr>
      <vt:lpstr>Binary Clarification</vt:lpstr>
      <vt:lpstr>Neural Network Demo</vt:lpstr>
      <vt:lpstr>Why Neural Network</vt:lpstr>
      <vt:lpstr>Design, train and prediction</vt:lpstr>
      <vt:lpstr>Tradeoff</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 Powered IAM</dc:title>
  <dc:creator>Jude Liu</dc:creator>
  <cp:keywords/>
  <dc:description>Rev PA1</dc:description>
  <cp:lastModifiedBy>Jun Liu</cp:lastModifiedBy>
  <cp:revision>1258</cp:revision>
  <dcterms:created xsi:type="dcterms:W3CDTF">2011-05-24T09:22:48Z</dcterms:created>
  <dcterms:modified xsi:type="dcterms:W3CDTF">2018-03-13T06:54:19Z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Type">
    <vt:lpwstr>Presentation2011</vt:lpwstr>
  </property>
  <property fmtid="{D5CDD505-2E9C-101B-9397-08002B2CF9AE}" pid="3" name="TemplateName">
    <vt:lpwstr>CXC 173 2731/1</vt:lpwstr>
  </property>
  <property fmtid="{D5CDD505-2E9C-101B-9397-08002B2CF9AE}" pid="4" name="TemplateVersion">
    <vt:lpwstr>R1A</vt:lpwstr>
  </property>
  <property fmtid="{D5CDD505-2E9C-101B-9397-08002B2CF9AE}" pid="5" name="EmbeddedFonts">
    <vt:bool>true</vt:bool>
  </property>
  <property fmtid="{D5CDD505-2E9C-101B-9397-08002B2CF9AE}" pid="6" name="PackageNo">
    <vt:lpwstr>LXA 119 603</vt:lpwstr>
  </property>
  <property fmtid="{D5CDD505-2E9C-101B-9397-08002B2CF9AE}" pid="7" name="PackageVersion">
    <vt:lpwstr>R5C</vt:lpwstr>
  </property>
  <property fmtid="{D5CDD505-2E9C-101B-9397-08002B2CF9AE}" pid="8" name="FooterType">
    <vt:lpwstr>PresTemp</vt:lpwstr>
  </property>
  <property fmtid="{D5CDD505-2E9C-101B-9397-08002B2CF9AE}" pid="9" name="UsedFont">
    <vt:lpwstr>Ericsson Capital TT</vt:lpwstr>
  </property>
  <property fmtid="{D5CDD505-2E9C-101B-9397-08002B2CF9AE}" pid="10" name="x">
    <vt:lpwstr>1</vt:lpwstr>
  </property>
  <property fmtid="{D5CDD505-2E9C-101B-9397-08002B2CF9AE}" pid="11" name="White">
    <vt:bool>true</vt:bool>
  </property>
  <property fmtid="{D5CDD505-2E9C-101B-9397-08002B2CF9AE}" pid="12" name="chkMetaData">
    <vt:bool>false</vt:bool>
  </property>
  <property fmtid="{D5CDD505-2E9C-101B-9397-08002B2CF9AE}" pid="13" name="chkTaglines">
    <vt:bool>false</vt:bool>
  </property>
  <property fmtid="{D5CDD505-2E9C-101B-9397-08002B2CF9AE}" pid="14" name="SecurityClass">
    <vt:lpwstr>Ericsson Internal</vt:lpwstr>
  </property>
  <property fmtid="{D5CDD505-2E9C-101B-9397-08002B2CF9AE}" pid="15" name="txtConfLabel">
    <vt:lpwstr>Ericsson Internal</vt:lpwstr>
  </property>
  <property fmtid="{D5CDD505-2E9C-101B-9397-08002B2CF9AE}" pid="16" name="optUseConfClass">
    <vt:bool>true</vt:bool>
  </property>
  <property fmtid="{D5CDD505-2E9C-101B-9397-08002B2CF9AE}" pid="17" name="optUseConfLabel">
    <vt:bool>false</vt:bool>
  </property>
  <property fmtid="{D5CDD505-2E9C-101B-9397-08002B2CF9AE}" pid="18" name="optFooterCVLDocNo">
    <vt:bool>true</vt:bool>
  </property>
  <property fmtid="{D5CDD505-2E9C-101B-9397-08002B2CF9AE}" pid="19" name="optFooterCVLCopyright">
    <vt:bool>false</vt:bool>
  </property>
  <property fmtid="{D5CDD505-2E9C-101B-9397-08002B2CF9AE}" pid="20" name="optEnterText1">
    <vt:bool>false</vt:bool>
  </property>
  <property fmtid="{D5CDD505-2E9C-101B-9397-08002B2CF9AE}" pid="21" name="optFooterCVLConfLabel">
    <vt:bool>true</vt:bool>
  </property>
  <property fmtid="{D5CDD505-2E9C-101B-9397-08002B2CF9AE}" pid="22" name="optEnterText2">
    <vt:bool>false</vt:bool>
  </property>
  <property fmtid="{D5CDD505-2E9C-101B-9397-08002B2CF9AE}" pid="23" name="optFooterCVLTitle">
    <vt:bool>true</vt:bool>
  </property>
  <property fmtid="{D5CDD505-2E9C-101B-9397-08002B2CF9AE}" pid="24" name="optFooterCVLPrep">
    <vt:bool>false</vt:bool>
  </property>
  <property fmtid="{D5CDD505-2E9C-101B-9397-08002B2CF9AE}" pid="25" name="optEnterText3">
    <vt:bool>false</vt:bool>
  </property>
  <property fmtid="{D5CDD505-2E9C-101B-9397-08002B2CF9AE}" pid="26" name="optFooterCVLDate">
    <vt:bool>true</vt:bool>
  </property>
  <property fmtid="{D5CDD505-2E9C-101B-9397-08002B2CF9AE}" pid="27" name="optEnterText4">
    <vt:bool>false</vt:bool>
  </property>
  <property fmtid="{D5CDD505-2E9C-101B-9397-08002B2CF9AE}" pid="28" name="LeftFooterField">
    <vt:lpwstr/>
  </property>
  <property fmtid="{D5CDD505-2E9C-101B-9397-08002B2CF9AE}" pid="29" name="MiddleFooterField">
    <vt:lpwstr>Ericsson Internal</vt:lpwstr>
  </property>
  <property fmtid="{D5CDD505-2E9C-101B-9397-08002B2CF9AE}" pid="30" name="RightFooterField">
    <vt:lpwstr>Neural Network Powered IAM</vt:lpwstr>
  </property>
  <property fmtid="{D5CDD505-2E9C-101B-9397-08002B2CF9AE}" pid="31" name="RightFooterField2">
    <vt:lpwstr>2017-08-15</vt:lpwstr>
  </property>
  <property fmtid="{D5CDD505-2E9C-101B-9397-08002B2CF9AE}" pid="32" name="TotalNumb">
    <vt:bool>false</vt:bool>
  </property>
  <property fmtid="{D5CDD505-2E9C-101B-9397-08002B2CF9AE}" pid="33" name="Pages">
    <vt:bool>true</vt:bool>
  </property>
  <property fmtid="{D5CDD505-2E9C-101B-9397-08002B2CF9AE}" pid="34" name="DocumentType2">
    <vt:lpwstr>Presentation2011</vt:lpwstr>
  </property>
  <property fmtid="{D5CDD505-2E9C-101B-9397-08002B2CF9AE}" pid="35" name="TemplateName2">
    <vt:lpwstr>CXC 173 2731/1</vt:lpwstr>
  </property>
  <property fmtid="{D5CDD505-2E9C-101B-9397-08002B2CF9AE}" pid="36" name="TemplateVersion2">
    <vt:lpwstr>R1A</vt:lpwstr>
  </property>
  <property fmtid="{D5CDD505-2E9C-101B-9397-08002B2CF9AE}" pid="37" name="Prepared">
    <vt:lpwstr>Jude Liu</vt:lpwstr>
  </property>
  <property fmtid="{D5CDD505-2E9C-101B-9397-08002B2CF9AE}" pid="38" name="ApprovedBy">
    <vt:lpwstr/>
  </property>
  <property fmtid="{D5CDD505-2E9C-101B-9397-08002B2CF9AE}" pid="39" name="DocNo">
    <vt:lpwstr/>
  </property>
  <property fmtid="{D5CDD505-2E9C-101B-9397-08002B2CF9AE}" pid="40" name="Checked">
    <vt:lpwstr/>
  </property>
  <property fmtid="{D5CDD505-2E9C-101B-9397-08002B2CF9AE}" pid="41" name="Revision">
    <vt:lpwstr>PA1</vt:lpwstr>
  </property>
  <property fmtid="{D5CDD505-2E9C-101B-9397-08002B2CF9AE}" pid="42" name="DocName">
    <vt:lpwstr/>
  </property>
  <property fmtid="{D5CDD505-2E9C-101B-9397-08002B2CF9AE}" pid="43" name="Title">
    <vt:lpwstr>Neural Network Powered IAM</vt:lpwstr>
  </property>
  <property fmtid="{D5CDD505-2E9C-101B-9397-08002B2CF9AE}" pid="44" name="Date">
    <vt:lpwstr>2017-08-15</vt:lpwstr>
  </property>
  <property fmtid="{D5CDD505-2E9C-101B-9397-08002B2CF9AE}" pid="45" name="Reference">
    <vt:lpwstr/>
  </property>
  <property fmtid="{D5CDD505-2E9C-101B-9397-08002B2CF9AE}" pid="46" name="Keyword">
    <vt:lpwstr/>
  </property>
  <property fmtid="{D5CDD505-2E9C-101B-9397-08002B2CF9AE}" pid="47" name="UpdateProcess">
    <vt:lpwstr>End</vt:lpwstr>
  </property>
</Properties>
</file>